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9" r:id="rId2"/>
    <p:sldId id="267" r:id="rId3"/>
    <p:sldId id="261" r:id="rId4"/>
    <p:sldId id="265" r:id="rId5"/>
    <p:sldId id="264" r:id="rId6"/>
    <p:sldId id="263" r:id="rId7"/>
    <p:sldId id="266" r:id="rId8"/>
    <p:sldId id="311" r:id="rId9"/>
    <p:sldId id="400" r:id="rId10"/>
    <p:sldId id="396" r:id="rId11"/>
    <p:sldId id="397" r:id="rId12"/>
    <p:sldId id="392" r:id="rId13"/>
    <p:sldId id="393" r:id="rId14"/>
    <p:sldId id="40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5"/>
    <p:restoredTop sz="94692"/>
  </p:normalViewPr>
  <p:slideViewPr>
    <p:cSldViewPr snapToGrid="0" snapToObjects="1">
      <p:cViewPr varScale="1">
        <p:scale>
          <a:sx n="88" d="100"/>
          <a:sy n="88" d="100"/>
        </p:scale>
        <p:origin x="4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65AFB-9302-704E-A8F7-C6EEE3A912B5}" type="datetimeFigureOut">
              <a:rPr lang="en-US" smtClean="0"/>
              <a:t>3/8/2019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EDEA5-C5FA-6442-A2AD-86F805E9486B}" type="slidenum">
              <a:rPr lang="en-US" smtClean="0"/>
              <a:t>‹#›</a:t>
            </a:fld>
            <a:endParaRPr lang="en-US"/>
          </a:p>
        </p:txBody>
      </p:sp>
    </p:spTree>
    <p:extLst>
      <p:ext uri="{BB962C8B-B14F-4D97-AF65-F5344CB8AC3E}">
        <p14:creationId xmlns:p14="http://schemas.microsoft.com/office/powerpoint/2010/main" val="4169408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64434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6966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8947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97625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5491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79521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42438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11058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atlantic.com/education/archive/2017/09/the-bad-science-behind-campus-response-to-sexual-assault/53921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www.saveservices.org/wp-content/uploads/SAVE-Believe-the-Victim.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saveservices.org/wp-content/uploads/Victim-Centered-Practices-Open-Letter-FINAL.docx.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3802B-E182-0E41-B02E-9F82F0958B98}"/>
              </a:ext>
            </a:extLst>
          </p:cNvPr>
          <p:cNvSpPr>
            <a:spLocks noGrp="1"/>
          </p:cNvSpPr>
          <p:nvPr>
            <p:ph type="title"/>
          </p:nvPr>
        </p:nvSpPr>
        <p:spPr>
          <a:xfrm>
            <a:off x="349006" y="112063"/>
            <a:ext cx="4166510" cy="986189"/>
          </a:xfrm>
        </p:spPr>
        <p:txBody>
          <a:bodyPr vert="horz" lIns="91440" tIns="45720" rIns="91440" bIns="45720" rtlCol="0" anchor="t">
            <a:normAutofit/>
          </a:bodyPr>
          <a:lstStyle/>
          <a:p>
            <a:r>
              <a:rPr lang="en-US" b="1" i="0" kern="1200" dirty="0">
                <a:solidFill>
                  <a:srgbClr val="EBEBEB"/>
                </a:solidFill>
                <a:latin typeface="+mj-lt"/>
                <a:ea typeface="+mj-ea"/>
                <a:cs typeface="+mj-cs"/>
              </a:rPr>
              <a:t>INTRO</a:t>
            </a:r>
          </a:p>
        </p:txBody>
      </p:sp>
      <p:sp>
        <p:nvSpPr>
          <p:cNvPr id="3" name="Content Placeholder 2">
            <a:extLst>
              <a:ext uri="{FF2B5EF4-FFF2-40B4-BE49-F238E27FC236}">
                <a16:creationId xmlns:a16="http://schemas.microsoft.com/office/drawing/2014/main" id="{C8483F2F-EBFD-044A-807A-54092FC5CFD0}"/>
              </a:ext>
            </a:extLst>
          </p:cNvPr>
          <p:cNvSpPr>
            <a:spLocks noGrp="1"/>
          </p:cNvSpPr>
          <p:nvPr>
            <p:ph sz="half" idx="1"/>
          </p:nvPr>
        </p:nvSpPr>
        <p:spPr>
          <a:xfrm>
            <a:off x="231115" y="964905"/>
            <a:ext cx="5175909" cy="5411699"/>
          </a:xfrm>
        </p:spPr>
        <p:txBody>
          <a:bodyPr vert="horz" lIns="91440" tIns="45720" rIns="91440" bIns="45720" rtlCol="0">
            <a:normAutofit/>
          </a:bodyPr>
          <a:lstStyle/>
          <a:p>
            <a:pPr>
              <a:lnSpc>
                <a:spcPct val="90000"/>
              </a:lnSpc>
            </a:pPr>
            <a:r>
              <a:rPr lang="en-US" sz="2000" b="1" dirty="0">
                <a:solidFill>
                  <a:srgbClr val="EBEBEB"/>
                </a:solidFill>
              </a:rPr>
              <a:t>Survivor</a:t>
            </a:r>
          </a:p>
          <a:p>
            <a:pPr lvl="1">
              <a:lnSpc>
                <a:spcPct val="90000"/>
              </a:lnSpc>
            </a:pPr>
            <a:r>
              <a:rPr lang="en-US" sz="1400" dirty="0">
                <a:solidFill>
                  <a:srgbClr val="EBEBEB"/>
                </a:solidFill>
              </a:rPr>
              <a:t>Outspoken UW-Madison student activist</a:t>
            </a:r>
          </a:p>
          <a:p>
            <a:pPr lvl="1">
              <a:lnSpc>
                <a:spcPct val="90000"/>
              </a:lnSpc>
            </a:pPr>
            <a:r>
              <a:rPr lang="en-US" sz="1400" dirty="0">
                <a:solidFill>
                  <a:srgbClr val="EBEBEB"/>
                </a:solidFill>
              </a:rPr>
              <a:t>2010 NPR &amp; CPI investigative Series</a:t>
            </a:r>
          </a:p>
          <a:p>
            <a:pPr>
              <a:lnSpc>
                <a:spcPct val="90000"/>
              </a:lnSpc>
            </a:pPr>
            <a:r>
              <a:rPr lang="en-US" sz="2000" b="1" dirty="0">
                <a:solidFill>
                  <a:srgbClr val="EBEBEB"/>
                </a:solidFill>
              </a:rPr>
              <a:t>Activist</a:t>
            </a:r>
          </a:p>
          <a:p>
            <a:pPr lvl="1">
              <a:lnSpc>
                <a:spcPct val="90000"/>
              </a:lnSpc>
            </a:pPr>
            <a:r>
              <a:rPr lang="en-US" sz="1400" dirty="0" err="1">
                <a:solidFill>
                  <a:srgbClr val="EBEBEB"/>
                </a:solidFill>
              </a:rPr>
              <a:t>SurvJustice</a:t>
            </a:r>
            <a:r>
              <a:rPr lang="en-US" sz="1400" dirty="0">
                <a:solidFill>
                  <a:srgbClr val="EBEBEB"/>
                </a:solidFill>
              </a:rPr>
              <a:t> Founder</a:t>
            </a:r>
          </a:p>
          <a:p>
            <a:pPr lvl="1">
              <a:lnSpc>
                <a:spcPct val="90000"/>
              </a:lnSpc>
            </a:pPr>
            <a:r>
              <a:rPr lang="en-US" sz="1400" dirty="0">
                <a:solidFill>
                  <a:srgbClr val="EBEBEB"/>
                </a:solidFill>
              </a:rPr>
              <a:t>2013 VAWA Reauthorization &amp; primary negotiator for rulemaking committee</a:t>
            </a:r>
          </a:p>
          <a:p>
            <a:pPr lvl="1">
              <a:lnSpc>
                <a:spcPct val="90000"/>
              </a:lnSpc>
            </a:pPr>
            <a:r>
              <a:rPr lang="en-US" sz="1400" dirty="0">
                <a:solidFill>
                  <a:srgbClr val="EBEBEB"/>
                </a:solidFill>
              </a:rPr>
              <a:t>Advisor to White House Task Force to Protest Students Against Sexual Assault</a:t>
            </a:r>
          </a:p>
          <a:p>
            <a:pPr lvl="1">
              <a:lnSpc>
                <a:spcPct val="90000"/>
              </a:lnSpc>
            </a:pPr>
            <a:r>
              <a:rPr lang="en-US" sz="1400" dirty="0">
                <a:solidFill>
                  <a:srgbClr val="EBEBEB"/>
                </a:solidFill>
              </a:rPr>
              <a:t>2015 Echoing Green Global Fellow</a:t>
            </a:r>
          </a:p>
          <a:p>
            <a:pPr lvl="1">
              <a:lnSpc>
                <a:spcPct val="90000"/>
              </a:lnSpc>
            </a:pPr>
            <a:r>
              <a:rPr lang="en-US" sz="1400" dirty="0">
                <a:solidFill>
                  <a:srgbClr val="EBEBEB"/>
                </a:solidFill>
              </a:rPr>
              <a:t>2018 TED Fellow</a:t>
            </a:r>
          </a:p>
          <a:p>
            <a:pPr>
              <a:lnSpc>
                <a:spcPct val="90000"/>
              </a:lnSpc>
            </a:pPr>
            <a:r>
              <a:rPr lang="en-US" sz="2000" b="1" dirty="0">
                <a:solidFill>
                  <a:srgbClr val="EBEBEB"/>
                </a:solidFill>
              </a:rPr>
              <a:t>Attorney </a:t>
            </a:r>
          </a:p>
          <a:p>
            <a:pPr lvl="1">
              <a:lnSpc>
                <a:spcPct val="90000"/>
              </a:lnSpc>
            </a:pPr>
            <a:r>
              <a:rPr lang="en-US" sz="1400" dirty="0">
                <a:solidFill>
                  <a:srgbClr val="EBEBEB"/>
                </a:solidFill>
              </a:rPr>
              <a:t>Adjunct at Maryland Carey School of Law</a:t>
            </a:r>
          </a:p>
          <a:p>
            <a:pPr lvl="1">
              <a:lnSpc>
                <a:spcPct val="90000"/>
              </a:lnSpc>
            </a:pPr>
            <a:r>
              <a:rPr lang="en-US" sz="1400" dirty="0">
                <a:solidFill>
                  <a:srgbClr val="EBEBEB"/>
                </a:solidFill>
              </a:rPr>
              <a:t>ABA CDSV &amp; CJS Task Force on College </a:t>
            </a:r>
            <a:r>
              <a:rPr lang="en-US" sz="1400">
                <a:solidFill>
                  <a:srgbClr val="EBEBEB"/>
                </a:solidFill>
              </a:rPr>
              <a:t>Due Process</a:t>
            </a:r>
            <a:endParaRPr lang="en-US" sz="1400" dirty="0">
              <a:solidFill>
                <a:srgbClr val="EBEBEB"/>
              </a:solidFill>
            </a:endParaRPr>
          </a:p>
          <a:p>
            <a:pPr lvl="1">
              <a:lnSpc>
                <a:spcPct val="90000"/>
              </a:lnSpc>
            </a:pPr>
            <a:r>
              <a:rPr lang="en-US" sz="1400" dirty="0">
                <a:solidFill>
                  <a:srgbClr val="EBEBEB"/>
                </a:solidFill>
              </a:rPr>
              <a:t>Attorney &amp; Managing DC Counsel of The </a:t>
            </a:r>
            <a:r>
              <a:rPr lang="en-US" sz="1400" dirty="0" err="1">
                <a:solidFill>
                  <a:srgbClr val="EBEBEB"/>
                </a:solidFill>
              </a:rPr>
              <a:t>Fierberg</a:t>
            </a:r>
            <a:r>
              <a:rPr lang="en-US" sz="1400" dirty="0">
                <a:solidFill>
                  <a:srgbClr val="EBEBEB"/>
                </a:solidFill>
              </a:rPr>
              <a:t> National Law Group</a:t>
            </a:r>
          </a:p>
          <a:p>
            <a:pPr>
              <a:lnSpc>
                <a:spcPct val="90000"/>
              </a:lnSpc>
            </a:pPr>
            <a:endParaRPr lang="en-US" sz="1300" dirty="0">
              <a:solidFill>
                <a:srgbClr val="EBEBEB"/>
              </a:solidFill>
            </a:endParaRPr>
          </a:p>
          <a:p>
            <a:pPr lvl="1">
              <a:lnSpc>
                <a:spcPct val="90000"/>
              </a:lnSpc>
            </a:pPr>
            <a:endParaRPr lang="en-US" sz="1100" dirty="0">
              <a:solidFill>
                <a:srgbClr val="EBEBEB"/>
              </a:solidFill>
            </a:endParaRPr>
          </a:p>
          <a:p>
            <a:pPr lvl="1">
              <a:lnSpc>
                <a:spcPct val="90000"/>
              </a:lnSpc>
            </a:pPr>
            <a:endParaRPr lang="en-US" sz="1100" dirty="0">
              <a:solidFill>
                <a:srgbClr val="EBEBEB"/>
              </a:solidFill>
            </a:endParaRPr>
          </a:p>
          <a:p>
            <a:pPr>
              <a:lnSpc>
                <a:spcPct val="90000"/>
              </a:lnSpc>
            </a:pPr>
            <a:endParaRPr lang="en-US" sz="1300" dirty="0">
              <a:solidFill>
                <a:srgbClr val="EBEBEB"/>
              </a:solidFill>
            </a:endParaRPr>
          </a:p>
        </p:txBody>
      </p:sp>
      <p:sp>
        <p:nvSpPr>
          <p:cNvPr id="25"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Rectangle 26">
            <a:extLst>
              <a:ext uri="{FF2B5EF4-FFF2-40B4-BE49-F238E27FC236}">
                <a16:creationId xmlns:a16="http://schemas.microsoft.com/office/drawing/2014/main" id="{126C04EF-6428-472D-B316-74A19385B0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5">
            <a:extLst>
              <a:ext uri="{FF2B5EF4-FFF2-40B4-BE49-F238E27FC236}">
                <a16:creationId xmlns:a16="http://schemas.microsoft.com/office/drawing/2014/main" id="{AE50896D-AACB-4C0A-855D-ECEFB4A0D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6" name="Content Placeholder 5">
            <a:extLst>
              <a:ext uri="{FF2B5EF4-FFF2-40B4-BE49-F238E27FC236}">
                <a16:creationId xmlns:a16="http://schemas.microsoft.com/office/drawing/2014/main" id="{3B572C67-253C-3049-B090-7EB8343DCFED}"/>
              </a:ext>
            </a:extLst>
          </p:cNvPr>
          <p:cNvPicPr>
            <a:picLocks noGrp="1" noChangeAspect="1"/>
          </p:cNvPicPr>
          <p:nvPr>
            <p:ph sz="half" idx="2"/>
          </p:nvPr>
        </p:nvPicPr>
        <p:blipFill>
          <a:blip r:embed="rId6"/>
          <a:stretch>
            <a:fillRect/>
          </a:stretch>
        </p:blipFill>
        <p:spPr>
          <a:xfrm>
            <a:off x="6093992" y="704054"/>
            <a:ext cx="5449889" cy="5449889"/>
          </a:xfrm>
          <a:prstGeom prst="rect">
            <a:avLst/>
          </a:prstGeom>
          <a:effectLst/>
        </p:spPr>
      </p:pic>
      <p:sp>
        <p:nvSpPr>
          <p:cNvPr id="31" name="Rectangle 30">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TextBox 17">
            <a:extLst>
              <a:ext uri="{FF2B5EF4-FFF2-40B4-BE49-F238E27FC236}">
                <a16:creationId xmlns:a16="http://schemas.microsoft.com/office/drawing/2014/main" id="{62D10333-D11D-9C47-9C24-2F7CB4326497}"/>
              </a:ext>
            </a:extLst>
          </p:cNvPr>
          <p:cNvSpPr txBox="1"/>
          <p:nvPr/>
        </p:nvSpPr>
        <p:spPr>
          <a:xfrm>
            <a:off x="491982" y="6376605"/>
            <a:ext cx="11204019" cy="369332"/>
          </a:xfrm>
          <a:prstGeom prst="rect">
            <a:avLst/>
          </a:prstGeom>
          <a:noFill/>
        </p:spPr>
        <p:txBody>
          <a:bodyPr wrap="square" rtlCol="0">
            <a:spAutoFit/>
          </a:bodyPr>
          <a:lstStyle/>
          <a:p>
            <a:r>
              <a:rPr lang="en-US" dirty="0">
                <a:solidFill>
                  <a:schemeClr val="bg1"/>
                </a:solidFill>
              </a:rPr>
              <a:t>© Laura L. Dunn, Esq.</a:t>
            </a:r>
            <a:r>
              <a:rPr lang="en-US" dirty="0"/>
              <a:t>												     </a:t>
            </a:r>
            <a:r>
              <a:rPr lang="en-US" dirty="0" err="1"/>
              <a:t>www.LauraLDunnEsq.com</a:t>
            </a:r>
            <a:endParaRPr lang="en-US" dirty="0"/>
          </a:p>
        </p:txBody>
      </p:sp>
      <p:sp>
        <p:nvSpPr>
          <p:cNvPr id="4" name="TextBox 3">
            <a:extLst>
              <a:ext uri="{FF2B5EF4-FFF2-40B4-BE49-F238E27FC236}">
                <a16:creationId xmlns:a16="http://schemas.microsoft.com/office/drawing/2014/main" id="{2F0A0081-AEE5-9344-8E56-738851AF32FE}"/>
              </a:ext>
            </a:extLst>
          </p:cNvPr>
          <p:cNvSpPr txBox="1"/>
          <p:nvPr/>
        </p:nvSpPr>
        <p:spPr>
          <a:xfrm>
            <a:off x="6250676" y="964905"/>
            <a:ext cx="2666206" cy="1200329"/>
          </a:xfrm>
          <a:prstGeom prst="rect">
            <a:avLst/>
          </a:prstGeom>
          <a:noFill/>
        </p:spPr>
        <p:txBody>
          <a:bodyPr wrap="square" rtlCol="0">
            <a:spAutoFit/>
          </a:bodyPr>
          <a:lstStyle/>
          <a:p>
            <a:r>
              <a:rPr lang="en-US" dirty="0" err="1">
                <a:solidFill>
                  <a:schemeClr val="bg1"/>
                </a:solidFill>
              </a:rPr>
              <a:t>LDunn@tfnlgroup.com</a:t>
            </a:r>
            <a:endParaRPr lang="en-US" dirty="0">
              <a:solidFill>
                <a:schemeClr val="bg1"/>
              </a:solidFill>
            </a:endParaRPr>
          </a:p>
          <a:p>
            <a:endParaRPr lang="en-US" sz="900" dirty="0">
              <a:solidFill>
                <a:schemeClr val="bg1"/>
              </a:solidFill>
            </a:endParaRPr>
          </a:p>
          <a:p>
            <a:r>
              <a:rPr lang="en-US" dirty="0">
                <a:solidFill>
                  <a:schemeClr val="bg1"/>
                </a:solidFill>
              </a:rPr>
              <a:t>@</a:t>
            </a:r>
            <a:r>
              <a:rPr lang="en-US" dirty="0" err="1">
                <a:solidFill>
                  <a:schemeClr val="bg1"/>
                </a:solidFill>
              </a:rPr>
              <a:t>LauraLDunnEsq</a:t>
            </a:r>
            <a:endParaRPr lang="en-US" dirty="0">
              <a:solidFill>
                <a:schemeClr val="bg1"/>
              </a:solidFill>
            </a:endParaRPr>
          </a:p>
          <a:p>
            <a:endParaRPr lang="en-US" sz="900" dirty="0">
              <a:solidFill>
                <a:schemeClr val="bg1"/>
              </a:solidFill>
            </a:endParaRPr>
          </a:p>
          <a:p>
            <a:r>
              <a:rPr lang="en-US" dirty="0">
                <a:solidFill>
                  <a:schemeClr val="bg1"/>
                </a:solidFill>
              </a:rPr>
              <a:t>608-217-0600</a:t>
            </a:r>
          </a:p>
        </p:txBody>
      </p:sp>
    </p:spTree>
    <p:extLst>
      <p:ext uri="{BB962C8B-B14F-4D97-AF65-F5344CB8AC3E}">
        <p14:creationId xmlns:p14="http://schemas.microsoft.com/office/powerpoint/2010/main" val="32106709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1548062"/>
            <a:ext cx="11178540" cy="4749867"/>
          </a:xfrm>
          <a:ln w="12700" cap="flat" algn="ctr">
            <a:solidFill>
              <a:srgbClr val="BE4A1D"/>
            </a:solidFill>
            <a:prstDash val="solid"/>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endParaRPr lang="en-US" sz="2800" b="1" i="1" u="sng" dirty="0">
              <a:solidFill>
                <a:schemeClr val="bg1"/>
              </a:solidFill>
            </a:endParaRPr>
          </a:p>
          <a:p>
            <a:r>
              <a:rPr lang="en-US" sz="2800" dirty="0">
                <a:solidFill>
                  <a:schemeClr val="bg1"/>
                </a:solidFill>
              </a:rPr>
              <a:t>“It is true, of course, as the Special Examiner noted, that “sexual misconduct does occur in dating relationships and that such conduct can occur for years.” It is also true, as noted, that individuals may “underreport incidents of intimate partner violence to friends and family due to a number of reasons, including shame and embarrassment,” or “because they do not perceive unwanted sexual contact with an intimate partner as coercive.” </a:t>
            </a:r>
            <a:r>
              <a:rPr lang="en-US" sz="2800" b="1" dirty="0">
                <a:solidFill>
                  <a:schemeClr val="bg1"/>
                </a:solidFill>
              </a:rPr>
              <a:t>But surely “basic fairness requires more than the rote recitation of generalizations about the way </a:t>
            </a:r>
            <a:r>
              <a:rPr lang="en-US" sz="2800" b="1" i="1" dirty="0">
                <a:solidFill>
                  <a:schemeClr val="bg1"/>
                </a:solidFill>
              </a:rPr>
              <a:t>some </a:t>
            </a:r>
            <a:r>
              <a:rPr lang="en-US" sz="2800" b="1" dirty="0">
                <a:solidFill>
                  <a:schemeClr val="bg1"/>
                </a:solidFill>
              </a:rPr>
              <a:t>victims of sexual misconduct </a:t>
            </a:r>
            <a:r>
              <a:rPr lang="en-US" sz="2800" b="1" i="1" dirty="0">
                <a:solidFill>
                  <a:schemeClr val="bg1"/>
                </a:solidFill>
              </a:rPr>
              <a:t>sometimes </a:t>
            </a:r>
            <a:r>
              <a:rPr lang="en-US" sz="2800" b="1" dirty="0">
                <a:solidFill>
                  <a:schemeClr val="bg1"/>
                </a:solidFill>
              </a:rPr>
              <a:t>react.” </a:t>
            </a:r>
          </a:p>
          <a:p>
            <a:r>
              <a:rPr lang="en-US" sz="2800" dirty="0">
                <a:solidFill>
                  <a:schemeClr val="bg1"/>
                </a:solidFill>
              </a:rPr>
              <a:t>	-</a:t>
            </a:r>
            <a:r>
              <a:rPr lang="en-US" i="1" dirty="0">
                <a:solidFill>
                  <a:schemeClr val="bg1"/>
                </a:solidFill>
              </a:rPr>
              <a:t>Doe v. Brandeis</a:t>
            </a:r>
            <a:r>
              <a:rPr lang="en-US" dirty="0">
                <a:solidFill>
                  <a:schemeClr val="bg1"/>
                </a:solidFill>
              </a:rPr>
              <a:t>, 177 F. Supp. 3d 561, 609  (D. Mass 2016) (emphasis added). </a:t>
            </a:r>
          </a:p>
          <a:p>
            <a:endParaRPr lang="en-US" sz="2800" dirty="0">
              <a:solidFill>
                <a:schemeClr val="tx1"/>
              </a:solidFill>
            </a:endParaRPr>
          </a:p>
        </p:txBody>
      </p:sp>
      <p:sp>
        <p:nvSpPr>
          <p:cNvPr id="5" name="Rectangle 1">
            <a:extLst>
              <a:ext uri="{FF2B5EF4-FFF2-40B4-BE49-F238E27FC236}">
                <a16:creationId xmlns:a16="http://schemas.microsoft.com/office/drawing/2014/main" id="{D049412D-4BD6-43FD-B079-510A9F3D0582}"/>
              </a:ext>
            </a:extLst>
          </p:cNvPr>
          <p:cNvSpPr/>
          <p:nvPr/>
        </p:nvSpPr>
        <p:spPr>
          <a:xfrm>
            <a:off x="0" y="0"/>
            <a:ext cx="12192000" cy="1352550"/>
          </a:xfrm>
          <a:prstGeom prst="rect">
            <a:avLst/>
          </a:prstGeom>
          <a:solidFill>
            <a:srgbClr val="BE4A1D"/>
          </a:solidFill>
          <a:ln w="12700" cap="flat" cmpd="sng">
            <a:noFill/>
            <a:prstDash val="solid"/>
            <a:miter lim="400000"/>
            <a:headEnd type="none" w="med" len="med"/>
            <a:tailEnd type="none" w="med" len="med"/>
          </a:ln>
        </p:spPr>
        <p:txBody>
          <a:bodyPr lIns="38100" tIns="38100" rIns="38100" bIns="38100" anchor="ctr"/>
          <a:lstStyle/>
          <a:p>
            <a:pPr algn="r"/>
            <a:endParaRPr lang="en-US" sz="3200">
              <a:solidFill>
                <a:srgbClr val="FFFFFF"/>
              </a:solidFill>
            </a:endParaRPr>
          </a:p>
        </p:txBody>
      </p:sp>
      <p:pic>
        <p:nvPicPr>
          <p:cNvPr id="6" name="Picture 2" descr="image3.png">
            <a:extLst>
              <a:ext uri="{FF2B5EF4-FFF2-40B4-BE49-F238E27FC236}">
                <a16:creationId xmlns:a16="http://schemas.microsoft.com/office/drawing/2014/main" id="{C935247B-A7D5-4693-BC86-47F1794A951D}"/>
              </a:ext>
            </a:extLst>
          </p:cNvPr>
          <p:cNvPicPr>
            <a:picLocks noChangeAspect="1"/>
          </p:cNvPicPr>
          <p:nvPr/>
        </p:nvPicPr>
        <p:blipFill>
          <a:blip r:embed="rId3"/>
          <a:stretch/>
        </p:blipFill>
        <p:spPr>
          <a:xfrm>
            <a:off x="469900" y="355601"/>
            <a:ext cx="1644650" cy="722598"/>
          </a:xfrm>
          <a:prstGeom prst="rect">
            <a:avLst/>
          </a:prstGeom>
          <a:noFill/>
          <a:ln w="12700" cap="flat" cmpd="sng">
            <a:noFill/>
            <a:prstDash val="solid"/>
            <a:miter lim="400000"/>
            <a:headEnd type="none" w="med" len="med"/>
            <a:tailEnd type="none" w="med" len="med"/>
          </a:ln>
        </p:spPr>
      </p:pic>
      <p:sp>
        <p:nvSpPr>
          <p:cNvPr id="2" name="Title 1"/>
          <p:cNvSpPr>
            <a:spLocks noGrp="1"/>
          </p:cNvSpPr>
          <p:nvPr>
            <p:ph type="title"/>
          </p:nvPr>
        </p:nvSpPr>
        <p:spPr>
          <a:xfrm>
            <a:off x="2114550" y="0"/>
            <a:ext cx="10077450" cy="1352550"/>
          </a:xfrm>
          <a:noFill/>
          <a:ln w="12700" cap="flat" algn="ctr">
            <a:noFill/>
            <a:prstDash val="solid"/>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r>
              <a:rPr lang="en-US" sz="4000"/>
              <a:t>	Fundamental Fairness: </a:t>
            </a:r>
            <a:r>
              <a:rPr lang="en-US" sz="4000" i="1"/>
              <a:t>Doe v Brandeis </a:t>
            </a:r>
          </a:p>
        </p:txBody>
      </p:sp>
    </p:spTree>
    <p:extLst>
      <p:ext uri="{BB962C8B-B14F-4D97-AF65-F5344CB8AC3E}">
        <p14:creationId xmlns:p14="http://schemas.microsoft.com/office/powerpoint/2010/main" val="312687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1548062"/>
            <a:ext cx="11178540" cy="4749867"/>
          </a:xfrm>
          <a:ln w="12700" cap="flat" algn="ctr">
            <a:solidFill>
              <a:srgbClr val="BE4A1D"/>
            </a:solidFill>
            <a:prstDash val="solid"/>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endParaRPr lang="en-US" sz="2800" b="1" i="1" u="sng" dirty="0">
              <a:solidFill>
                <a:schemeClr val="bg1"/>
              </a:solidFill>
            </a:endParaRPr>
          </a:p>
          <a:p>
            <a:r>
              <a:rPr lang="en-US" sz="2800" dirty="0">
                <a:solidFill>
                  <a:schemeClr val="bg1"/>
                </a:solidFill>
              </a:rPr>
              <a:t>“But it also possible that J. C. was not remembering matters accurately; that would hardly be surprising after the passage of two years.  Human memories are transient, and subject to substantial modifications and degradation over time.  Moreover, they are readily susceptible to such factors as hindsight bias (that is, the influence of one’s current perceptions, knowledge, and state of mind) and suggestibility (that is, the influence of suggestion, express and implicit, by others). It is possible that J.C.’s memories were colored by anger or hostility to John that arose after the break up.  It is possible that his sexual assault training had a suggestive effect on his memory, causing him to subconsciously reinterpret his memories.  Or it is possible that his subsequent alcohol abuse affected his interpretation of events.  Those possibilities could neither be accepted nor rejected out of hand; they would need to be carefully considered by a neutral fact-finder, not decided on the basis of unfair generalizations.  If the Special Examiner considered those issues, it is not reflected in her report.”</a:t>
            </a:r>
          </a:p>
          <a:p>
            <a:r>
              <a:rPr lang="en-US" sz="2800" dirty="0">
                <a:solidFill>
                  <a:schemeClr val="bg1"/>
                </a:solidFill>
              </a:rPr>
              <a:t>		</a:t>
            </a:r>
            <a:r>
              <a:rPr lang="en-US" sz="3200" dirty="0">
                <a:solidFill>
                  <a:schemeClr val="bg1"/>
                </a:solidFill>
              </a:rPr>
              <a:t>-</a:t>
            </a:r>
            <a:r>
              <a:rPr lang="en-US" sz="2800" i="1" dirty="0">
                <a:solidFill>
                  <a:schemeClr val="bg1"/>
                </a:solidFill>
              </a:rPr>
              <a:t>Doe v. Brandeis</a:t>
            </a:r>
            <a:r>
              <a:rPr lang="en-US" sz="2800" dirty="0">
                <a:solidFill>
                  <a:schemeClr val="bg1"/>
                </a:solidFill>
              </a:rPr>
              <a:t>, 177 F. Supp. 3d 561, 609  (D. Mass 2016). </a:t>
            </a:r>
          </a:p>
          <a:p>
            <a:endParaRPr lang="en-US" sz="2800" dirty="0">
              <a:solidFill>
                <a:schemeClr val="tx1"/>
              </a:solidFill>
            </a:endParaRPr>
          </a:p>
        </p:txBody>
      </p:sp>
      <p:sp>
        <p:nvSpPr>
          <p:cNvPr id="5" name="Rectangle 1">
            <a:extLst>
              <a:ext uri="{FF2B5EF4-FFF2-40B4-BE49-F238E27FC236}">
                <a16:creationId xmlns:a16="http://schemas.microsoft.com/office/drawing/2014/main" id="{D049412D-4BD6-43FD-B079-510A9F3D0582}"/>
              </a:ext>
            </a:extLst>
          </p:cNvPr>
          <p:cNvSpPr/>
          <p:nvPr/>
        </p:nvSpPr>
        <p:spPr>
          <a:xfrm>
            <a:off x="0" y="0"/>
            <a:ext cx="12192000" cy="1352550"/>
          </a:xfrm>
          <a:prstGeom prst="rect">
            <a:avLst/>
          </a:prstGeom>
          <a:solidFill>
            <a:srgbClr val="BE4A1D"/>
          </a:solidFill>
          <a:ln w="12700" cap="flat" cmpd="sng">
            <a:noFill/>
            <a:prstDash val="solid"/>
            <a:miter lim="400000"/>
            <a:headEnd type="none" w="med" len="med"/>
            <a:tailEnd type="none" w="med" len="med"/>
          </a:ln>
        </p:spPr>
        <p:txBody>
          <a:bodyPr lIns="38100" tIns="38100" rIns="38100" bIns="38100" anchor="ctr"/>
          <a:lstStyle/>
          <a:p>
            <a:pPr algn="r"/>
            <a:endParaRPr lang="en-US" sz="3200">
              <a:solidFill>
                <a:srgbClr val="FFFFFF"/>
              </a:solidFill>
            </a:endParaRPr>
          </a:p>
        </p:txBody>
      </p:sp>
      <p:pic>
        <p:nvPicPr>
          <p:cNvPr id="6" name="Picture 2" descr="image3.png">
            <a:extLst>
              <a:ext uri="{FF2B5EF4-FFF2-40B4-BE49-F238E27FC236}">
                <a16:creationId xmlns:a16="http://schemas.microsoft.com/office/drawing/2014/main" id="{C935247B-A7D5-4693-BC86-47F1794A951D}"/>
              </a:ext>
            </a:extLst>
          </p:cNvPr>
          <p:cNvPicPr>
            <a:picLocks noChangeAspect="1"/>
          </p:cNvPicPr>
          <p:nvPr/>
        </p:nvPicPr>
        <p:blipFill>
          <a:blip r:embed="rId3"/>
          <a:stretch/>
        </p:blipFill>
        <p:spPr>
          <a:xfrm>
            <a:off x="469900" y="355601"/>
            <a:ext cx="1644650" cy="722598"/>
          </a:xfrm>
          <a:prstGeom prst="rect">
            <a:avLst/>
          </a:prstGeom>
          <a:noFill/>
          <a:ln w="12700" cap="flat" cmpd="sng">
            <a:noFill/>
            <a:prstDash val="solid"/>
            <a:miter lim="400000"/>
            <a:headEnd type="none" w="med" len="med"/>
            <a:tailEnd type="none" w="med" len="med"/>
          </a:ln>
        </p:spPr>
      </p:pic>
      <p:sp>
        <p:nvSpPr>
          <p:cNvPr id="2" name="Title 1"/>
          <p:cNvSpPr>
            <a:spLocks noGrp="1"/>
          </p:cNvSpPr>
          <p:nvPr>
            <p:ph type="title"/>
          </p:nvPr>
        </p:nvSpPr>
        <p:spPr>
          <a:xfrm>
            <a:off x="2114550" y="0"/>
            <a:ext cx="10077450" cy="1352550"/>
          </a:xfrm>
          <a:noFill/>
          <a:ln w="12700" cap="flat" algn="ctr">
            <a:noFill/>
            <a:prstDash val="solid"/>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r>
              <a:rPr lang="en-US" sz="4000"/>
              <a:t>	Fundamental Fairness: </a:t>
            </a:r>
            <a:r>
              <a:rPr lang="en-US" sz="4000" i="1"/>
              <a:t>Doe v Brandeis </a:t>
            </a:r>
          </a:p>
        </p:txBody>
      </p:sp>
    </p:spTree>
    <p:extLst>
      <p:ext uri="{BB962C8B-B14F-4D97-AF65-F5344CB8AC3E}">
        <p14:creationId xmlns:p14="http://schemas.microsoft.com/office/powerpoint/2010/main" val="3289322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w="12700" cap="flat" algn="ctr">
            <a:solidFill>
              <a:srgbClr val="BE4A1D"/>
            </a:solidFill>
            <a:prstDash val="solid"/>
          </a:ln>
        </p:spPr>
        <p:style>
          <a:lnRef idx="2">
            <a:schemeClr val="accent2"/>
          </a:lnRef>
          <a:fillRef idx="1">
            <a:schemeClr val="lt1"/>
          </a:fillRef>
          <a:effectRef idx="0">
            <a:schemeClr val="accent2"/>
          </a:effectRef>
          <a:fontRef idx="minor">
            <a:schemeClr val="dk1"/>
          </a:fontRef>
        </p:style>
        <p:txBody>
          <a:bodyPr>
            <a:normAutofit/>
          </a:bodyPr>
          <a:lstStyle/>
          <a:p>
            <a:r>
              <a:rPr lang="en-US"/>
              <a:t>“It appears what happened here was that a training presentation was given that resulted in at least one panelist completely disregarding an entire category of evidence.” – </a:t>
            </a:r>
            <a:r>
              <a:rPr lang="en-US" i="1"/>
              <a:t>Doe v Brown University</a:t>
            </a:r>
            <a:r>
              <a:rPr lang="en-US"/>
              <a:t>, 210 F. Supp. 3d 310, 342 (D.R.I. Sept 28, 2016).</a:t>
            </a:r>
          </a:p>
          <a:p>
            <a:r>
              <a:rPr lang="en-US"/>
              <a:t>The court found the school’s training materials created “an assumption…that an assault occurred.” -</a:t>
            </a:r>
            <a:r>
              <a:rPr lang="en-US" i="1"/>
              <a:t>Doe v University of Mississippi, </a:t>
            </a:r>
            <a:r>
              <a:rPr lang="en-US"/>
              <a:t>2018 WL 3570229 at 11</a:t>
            </a:r>
            <a:r>
              <a:rPr lang="en-US" i="1"/>
              <a:t> </a:t>
            </a:r>
            <a:r>
              <a:rPr lang="en-US"/>
              <a:t>(D. S.D. Miss., N.D. July 24, 2018).</a:t>
            </a:r>
          </a:p>
          <a:p>
            <a:r>
              <a:rPr lang="en-US"/>
              <a:t>“The [disciplinary committee] improperly permitted [the Title IX investigator] to base his evaluation on what [he] understood to be the ‘trauma-informed’ approach” – </a:t>
            </a:r>
            <a:r>
              <a:rPr lang="en-US" i="1"/>
              <a:t>Doe v Regents of Univ. of California </a:t>
            </a:r>
            <a:r>
              <a:rPr lang="en-US"/>
              <a:t>(Notice of Order Awaiting Petitioner Attorneys’ Fees at page 1, April 18, 2018).</a:t>
            </a:r>
          </a:p>
          <a:p>
            <a:endParaRPr lang="en-US"/>
          </a:p>
          <a:p>
            <a:endParaRPr lang="en-US"/>
          </a:p>
          <a:p>
            <a:endParaRPr lang="en-US"/>
          </a:p>
          <a:p>
            <a:endParaRPr lang="en-US"/>
          </a:p>
          <a:p>
            <a:endParaRPr lang="en-US"/>
          </a:p>
        </p:txBody>
      </p:sp>
      <p:sp>
        <p:nvSpPr>
          <p:cNvPr id="5" name="Rectangle 1">
            <a:extLst>
              <a:ext uri="{FF2B5EF4-FFF2-40B4-BE49-F238E27FC236}">
                <a16:creationId xmlns:a16="http://schemas.microsoft.com/office/drawing/2014/main" id="{3C5E97B7-C926-4BAA-8462-4230158EFFBD}"/>
              </a:ext>
            </a:extLst>
          </p:cNvPr>
          <p:cNvSpPr/>
          <p:nvPr/>
        </p:nvSpPr>
        <p:spPr>
          <a:xfrm>
            <a:off x="0" y="0"/>
            <a:ext cx="12192000" cy="1352550"/>
          </a:xfrm>
          <a:prstGeom prst="rect">
            <a:avLst/>
          </a:prstGeom>
          <a:solidFill>
            <a:srgbClr val="BE4A1D"/>
          </a:solidFill>
          <a:ln w="12700" cap="flat" cmpd="sng">
            <a:noFill/>
            <a:prstDash val="solid"/>
            <a:miter lim="400000"/>
            <a:headEnd type="none" w="med" len="med"/>
            <a:tailEnd type="none" w="med" len="med"/>
          </a:ln>
        </p:spPr>
        <p:txBody>
          <a:bodyPr lIns="38100" tIns="38100" rIns="38100" bIns="38100" anchor="ctr"/>
          <a:lstStyle/>
          <a:p>
            <a:pPr algn="r"/>
            <a:endParaRPr lang="en-US" sz="3200">
              <a:solidFill>
                <a:srgbClr val="FFFFFF"/>
              </a:solidFill>
            </a:endParaRPr>
          </a:p>
        </p:txBody>
      </p:sp>
      <p:pic>
        <p:nvPicPr>
          <p:cNvPr id="6" name="Picture 2" descr="image3.png">
            <a:extLst>
              <a:ext uri="{FF2B5EF4-FFF2-40B4-BE49-F238E27FC236}">
                <a16:creationId xmlns:a16="http://schemas.microsoft.com/office/drawing/2014/main" id="{8252EC55-2C88-4330-A376-B77B6B501B7E}"/>
              </a:ext>
            </a:extLst>
          </p:cNvPr>
          <p:cNvPicPr>
            <a:picLocks noChangeAspect="1"/>
          </p:cNvPicPr>
          <p:nvPr/>
        </p:nvPicPr>
        <p:blipFill>
          <a:blip r:embed="rId3"/>
          <a:stretch/>
        </p:blipFill>
        <p:spPr>
          <a:xfrm>
            <a:off x="469900" y="355601"/>
            <a:ext cx="1644650" cy="722598"/>
          </a:xfrm>
          <a:prstGeom prst="rect">
            <a:avLst/>
          </a:prstGeom>
          <a:noFill/>
          <a:ln w="12700" cap="flat" cmpd="sng">
            <a:noFill/>
            <a:prstDash val="solid"/>
            <a:miter lim="400000"/>
            <a:headEnd type="none" w="med" len="med"/>
            <a:tailEnd type="none" w="med" len="med"/>
          </a:ln>
        </p:spPr>
      </p:pic>
      <p:sp>
        <p:nvSpPr>
          <p:cNvPr id="2" name="Title 1"/>
          <p:cNvSpPr>
            <a:spLocks noGrp="1"/>
          </p:cNvSpPr>
          <p:nvPr>
            <p:ph type="title"/>
          </p:nvPr>
        </p:nvSpPr>
        <p:spPr>
          <a:xfrm>
            <a:off x="2114550" y="0"/>
            <a:ext cx="10077450" cy="1352550"/>
          </a:xfrm>
          <a:noFill/>
          <a:ln w="12700" cap="flat" algn="ctr">
            <a:noFill/>
            <a:prstDash val="solid"/>
          </a:ln>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a:t>	Courts Reject Trauma Informed &amp; 	Believe the Victim Policies </a:t>
            </a:r>
          </a:p>
        </p:txBody>
      </p:sp>
    </p:spTree>
    <p:extLst>
      <p:ext uri="{BB962C8B-B14F-4D97-AF65-F5344CB8AC3E}">
        <p14:creationId xmlns:p14="http://schemas.microsoft.com/office/powerpoint/2010/main" val="185419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w="12700" cap="flat" algn="ctr">
            <a:solidFill>
              <a:srgbClr val="BE4A1D"/>
            </a:solidFill>
            <a:prstDash val="solid"/>
          </a:ln>
        </p:spPr>
        <p:style>
          <a:lnRef idx="2">
            <a:schemeClr val="accent2"/>
          </a:lnRef>
          <a:fillRef idx="1">
            <a:schemeClr val="lt1"/>
          </a:fillRef>
          <a:effectRef idx="0">
            <a:schemeClr val="accent2"/>
          </a:effectRef>
          <a:fontRef idx="minor">
            <a:schemeClr val="dk1"/>
          </a:fontRef>
        </p:style>
        <p:txBody>
          <a:bodyPr>
            <a:normAutofit/>
          </a:bodyPr>
          <a:lstStyle/>
          <a:p>
            <a:r>
              <a:rPr lang="en-US" dirty="0"/>
              <a:t>The Atlantic, “The Bad Science Behind Campus Response to Sexual Assault” </a:t>
            </a:r>
            <a:r>
              <a:rPr lang="en-US" dirty="0">
                <a:hlinkClick r:id="rId3"/>
              </a:rPr>
              <a:t>https://www.theatlantic.com/education/archive/2017/09/the-bad-science-behind-campus-response-to-sexual-assault/539211/</a:t>
            </a:r>
            <a:r>
              <a:rPr lang="en-US" dirty="0"/>
              <a:t> </a:t>
            </a:r>
          </a:p>
          <a:p>
            <a:endParaRPr lang="en-US" dirty="0"/>
          </a:p>
          <a:p>
            <a:r>
              <a:rPr lang="en-US" dirty="0"/>
              <a:t>“The result is not only a system in which men are wrongly accused and wrongly punished.  It is a system vulnerable to substantial backlash.  University professors and administrators should understand this.  And they, of all people, should identify and call out junk science.”   ~ Emily </a:t>
            </a:r>
            <a:r>
              <a:rPr lang="en-US" dirty="0" err="1"/>
              <a:t>Yoffe</a:t>
            </a:r>
            <a:r>
              <a:rPr lang="en-US" dirty="0"/>
              <a:t>, The Atlantic, “The Bad Science Behind Campus Response to Sexual Assault” </a:t>
            </a:r>
          </a:p>
          <a:p>
            <a:endParaRPr lang="en-US" dirty="0"/>
          </a:p>
          <a:p>
            <a:endParaRPr lang="en-US" dirty="0"/>
          </a:p>
        </p:txBody>
      </p:sp>
      <p:sp>
        <p:nvSpPr>
          <p:cNvPr id="5" name="Rectangle 1">
            <a:extLst>
              <a:ext uri="{FF2B5EF4-FFF2-40B4-BE49-F238E27FC236}">
                <a16:creationId xmlns:a16="http://schemas.microsoft.com/office/drawing/2014/main" id="{1BA455BC-40BA-4E4B-9137-C128E12CD209}"/>
              </a:ext>
            </a:extLst>
          </p:cNvPr>
          <p:cNvSpPr/>
          <p:nvPr/>
        </p:nvSpPr>
        <p:spPr>
          <a:xfrm>
            <a:off x="0" y="0"/>
            <a:ext cx="12192000" cy="1352550"/>
          </a:xfrm>
          <a:prstGeom prst="rect">
            <a:avLst/>
          </a:prstGeom>
          <a:solidFill>
            <a:srgbClr val="BE4A1D"/>
          </a:solidFill>
          <a:ln w="12700" cap="flat" cmpd="sng">
            <a:noFill/>
            <a:prstDash val="solid"/>
            <a:miter lim="400000"/>
            <a:headEnd type="none" w="med" len="med"/>
            <a:tailEnd type="none" w="med" len="med"/>
          </a:ln>
        </p:spPr>
        <p:txBody>
          <a:bodyPr lIns="38100" tIns="38100" rIns="38100" bIns="38100" anchor="ctr"/>
          <a:lstStyle/>
          <a:p>
            <a:pPr algn="r"/>
            <a:endParaRPr lang="en-US" sz="3200">
              <a:solidFill>
                <a:srgbClr val="FFFFFF"/>
              </a:solidFill>
            </a:endParaRPr>
          </a:p>
        </p:txBody>
      </p:sp>
      <p:pic>
        <p:nvPicPr>
          <p:cNvPr id="6" name="Picture 2" descr="image3.png">
            <a:extLst>
              <a:ext uri="{FF2B5EF4-FFF2-40B4-BE49-F238E27FC236}">
                <a16:creationId xmlns:a16="http://schemas.microsoft.com/office/drawing/2014/main" id="{81173EF0-C34D-4E71-88C5-67FFAE2600A7}"/>
              </a:ext>
            </a:extLst>
          </p:cNvPr>
          <p:cNvPicPr>
            <a:picLocks noChangeAspect="1"/>
          </p:cNvPicPr>
          <p:nvPr/>
        </p:nvPicPr>
        <p:blipFill>
          <a:blip r:embed="rId4"/>
          <a:stretch/>
        </p:blipFill>
        <p:spPr>
          <a:xfrm>
            <a:off x="469900" y="355601"/>
            <a:ext cx="1644650" cy="722598"/>
          </a:xfrm>
          <a:prstGeom prst="rect">
            <a:avLst/>
          </a:prstGeom>
          <a:noFill/>
          <a:ln w="12700" cap="flat" cmpd="sng">
            <a:noFill/>
            <a:prstDash val="solid"/>
            <a:miter lim="400000"/>
            <a:headEnd type="none" w="med" len="med"/>
            <a:tailEnd type="none" w="med" len="med"/>
          </a:ln>
        </p:spPr>
      </p:pic>
      <p:sp>
        <p:nvSpPr>
          <p:cNvPr id="2" name="Title 1"/>
          <p:cNvSpPr>
            <a:spLocks noGrp="1"/>
          </p:cNvSpPr>
          <p:nvPr>
            <p:ph type="title"/>
          </p:nvPr>
        </p:nvSpPr>
        <p:spPr>
          <a:xfrm>
            <a:off x="2114550" y="1"/>
            <a:ext cx="10077450" cy="1352549"/>
          </a:xfrm>
          <a:noFill/>
          <a:ln w="12700" cap="flat" algn="ctr">
            <a:noFill/>
            <a:prstDash val="solid"/>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3600"/>
              <a:t>	</a:t>
            </a:r>
            <a:r>
              <a:rPr lang="en-US" sz="3200"/>
              <a:t>Challenges to Victim Centered Techniques &amp;</a:t>
            </a:r>
            <a:br>
              <a:rPr lang="en-US" sz="3200"/>
            </a:br>
            <a:r>
              <a:rPr lang="en-US" sz="3200"/>
              <a:t>	Trauma Informed Theories</a:t>
            </a:r>
          </a:p>
        </p:txBody>
      </p:sp>
    </p:spTree>
    <p:extLst>
      <p:ext uri="{BB962C8B-B14F-4D97-AF65-F5344CB8AC3E}">
        <p14:creationId xmlns:p14="http://schemas.microsoft.com/office/powerpoint/2010/main" val="309044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w="12700" cap="flat" algn="ctr">
            <a:solidFill>
              <a:srgbClr val="BE4A1D"/>
            </a:solidFill>
            <a:prstDash val="solid"/>
          </a:ln>
        </p:spPr>
        <p:style>
          <a:lnRef idx="2">
            <a:schemeClr val="accent2"/>
          </a:lnRef>
          <a:fillRef idx="1">
            <a:schemeClr val="lt1"/>
          </a:fillRef>
          <a:effectRef idx="0">
            <a:schemeClr val="accent2"/>
          </a:effectRef>
          <a:fontRef idx="minor">
            <a:schemeClr val="dk1"/>
          </a:fontRef>
        </p:style>
        <p:txBody>
          <a:bodyPr>
            <a:normAutofit/>
          </a:bodyPr>
          <a:lstStyle/>
          <a:p>
            <a:r>
              <a:rPr lang="en-US" dirty="0"/>
              <a:t>“Believe the Victim: The Transformation of Justice” </a:t>
            </a:r>
          </a:p>
          <a:p>
            <a:pPr marL="0" indent="0">
              <a:buNone/>
            </a:pPr>
            <a:r>
              <a:rPr lang="en-US" dirty="0">
                <a:hlinkClick r:id="rId3"/>
              </a:rPr>
              <a:t>http://</a:t>
            </a:r>
            <a:r>
              <a:rPr lang="en-US" dirty="0" smtClean="0">
                <a:hlinkClick r:id="rId3"/>
              </a:rPr>
              <a:t>www.saveservices.org/wp-content/uploads/SAVE-Believe-the-Victim.pdf</a:t>
            </a:r>
            <a:r>
              <a:rPr lang="en-US" dirty="0" smtClean="0"/>
              <a:t> </a:t>
            </a:r>
          </a:p>
          <a:p>
            <a:pPr marL="0" indent="0">
              <a:buNone/>
            </a:pPr>
            <a:endParaRPr lang="en-US" dirty="0"/>
          </a:p>
          <a:p>
            <a:r>
              <a:rPr lang="en-US" dirty="0"/>
              <a:t>Open Letter Regarding the Inequitable Victim-Centered Practices </a:t>
            </a:r>
          </a:p>
          <a:p>
            <a:pPr marL="0" indent="0">
              <a:buNone/>
            </a:pPr>
            <a:r>
              <a:rPr lang="en-US" dirty="0">
                <a:hlinkClick r:id="rId4"/>
              </a:rPr>
              <a:t>http</a:t>
            </a:r>
            <a:r>
              <a:rPr lang="en-US">
                <a:hlinkClick r:id="rId4"/>
              </a:rPr>
              <a:t>://</a:t>
            </a:r>
            <a:r>
              <a:rPr lang="en-US" smtClean="0">
                <a:hlinkClick r:id="rId4"/>
              </a:rPr>
              <a:t>www.saveservices.org/wp-content/uploads/Victim-Centered-Practices-Open-Letter-FINAL.docx.pdf</a:t>
            </a:r>
            <a:r>
              <a:rPr lang="en-US" smtClean="0"/>
              <a:t> </a:t>
            </a:r>
            <a:endParaRPr lang="en-US" dirty="0" smtClean="0"/>
          </a:p>
          <a:p>
            <a:pPr marL="0" indent="0">
              <a:buNone/>
            </a:pPr>
            <a:endParaRPr lang="en-US" dirty="0"/>
          </a:p>
        </p:txBody>
      </p:sp>
      <p:sp>
        <p:nvSpPr>
          <p:cNvPr id="5" name="Rectangle 1">
            <a:extLst>
              <a:ext uri="{FF2B5EF4-FFF2-40B4-BE49-F238E27FC236}">
                <a16:creationId xmlns:a16="http://schemas.microsoft.com/office/drawing/2014/main" id="{1BA455BC-40BA-4E4B-9137-C128E12CD209}"/>
              </a:ext>
            </a:extLst>
          </p:cNvPr>
          <p:cNvSpPr/>
          <p:nvPr/>
        </p:nvSpPr>
        <p:spPr>
          <a:xfrm>
            <a:off x="0" y="0"/>
            <a:ext cx="12192000" cy="1352550"/>
          </a:xfrm>
          <a:prstGeom prst="rect">
            <a:avLst/>
          </a:prstGeom>
          <a:solidFill>
            <a:srgbClr val="BE4A1D"/>
          </a:solidFill>
          <a:ln w="12700" cap="flat" cmpd="sng">
            <a:noFill/>
            <a:prstDash val="solid"/>
            <a:miter lim="400000"/>
            <a:headEnd type="none" w="med" len="med"/>
            <a:tailEnd type="none" w="med" len="med"/>
          </a:ln>
        </p:spPr>
        <p:txBody>
          <a:bodyPr lIns="38100" tIns="38100" rIns="38100" bIns="38100" anchor="ctr"/>
          <a:lstStyle/>
          <a:p>
            <a:pPr algn="r"/>
            <a:endParaRPr lang="en-US" sz="3200">
              <a:solidFill>
                <a:srgbClr val="FFFFFF"/>
              </a:solidFill>
            </a:endParaRPr>
          </a:p>
        </p:txBody>
      </p:sp>
      <p:pic>
        <p:nvPicPr>
          <p:cNvPr id="6" name="Picture 2" descr="image3.png">
            <a:extLst>
              <a:ext uri="{FF2B5EF4-FFF2-40B4-BE49-F238E27FC236}">
                <a16:creationId xmlns:a16="http://schemas.microsoft.com/office/drawing/2014/main" id="{81173EF0-C34D-4E71-88C5-67FFAE2600A7}"/>
              </a:ext>
            </a:extLst>
          </p:cNvPr>
          <p:cNvPicPr>
            <a:picLocks noChangeAspect="1"/>
          </p:cNvPicPr>
          <p:nvPr/>
        </p:nvPicPr>
        <p:blipFill>
          <a:blip r:embed="rId5"/>
          <a:stretch/>
        </p:blipFill>
        <p:spPr>
          <a:xfrm>
            <a:off x="469900" y="355601"/>
            <a:ext cx="1644650" cy="722598"/>
          </a:xfrm>
          <a:prstGeom prst="rect">
            <a:avLst/>
          </a:prstGeom>
          <a:noFill/>
          <a:ln w="12700" cap="flat" cmpd="sng">
            <a:noFill/>
            <a:prstDash val="solid"/>
            <a:miter lim="400000"/>
            <a:headEnd type="none" w="med" len="med"/>
            <a:tailEnd type="none" w="med" len="med"/>
          </a:ln>
        </p:spPr>
      </p:pic>
      <p:sp>
        <p:nvSpPr>
          <p:cNvPr id="2" name="Title 1"/>
          <p:cNvSpPr>
            <a:spLocks noGrp="1"/>
          </p:cNvSpPr>
          <p:nvPr>
            <p:ph type="title"/>
          </p:nvPr>
        </p:nvSpPr>
        <p:spPr>
          <a:xfrm>
            <a:off x="2114550" y="1"/>
            <a:ext cx="10077450" cy="1352549"/>
          </a:xfrm>
          <a:noFill/>
          <a:ln w="12700" cap="flat" algn="ctr">
            <a:noFill/>
            <a:prstDash val="solid"/>
          </a:ln>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sz="3600"/>
              <a:t>		</a:t>
            </a:r>
            <a:r>
              <a:rPr lang="en-US" sz="2800"/>
              <a:t/>
            </a:r>
            <a:br>
              <a:rPr lang="en-US" sz="2800"/>
            </a:br>
            <a:r>
              <a:rPr lang="en-US" sz="2800"/>
              <a:t>	</a:t>
            </a:r>
            <a:r>
              <a:rPr lang="en-US" sz="3200"/>
              <a:t> Challenges to Victim Centered Techniques &amp;</a:t>
            </a:r>
            <a:br>
              <a:rPr lang="en-US" sz="3200"/>
            </a:br>
            <a:r>
              <a:rPr lang="en-US" sz="3200"/>
              <a:t>	 Trauma Informed Theories</a:t>
            </a:r>
            <a:br>
              <a:rPr lang="en-US" sz="3200"/>
            </a:br>
            <a:endParaRPr lang="en-US" sz="3200"/>
          </a:p>
        </p:txBody>
      </p:sp>
      <p:sp>
        <p:nvSpPr>
          <p:cNvPr id="8" name="Slide Number Placeholder 7">
            <a:extLst>
              <a:ext uri="{FF2B5EF4-FFF2-40B4-BE49-F238E27FC236}">
                <a16:creationId xmlns:a16="http://schemas.microsoft.com/office/drawing/2014/main" id="{F2B84668-7D5D-4175-AD6B-8265469EB971}"/>
              </a:ext>
            </a:extLst>
          </p:cNvPr>
          <p:cNvSpPr>
            <a:spLocks noGrp="1"/>
          </p:cNvSpPr>
          <p:nvPr>
            <p:ph type="sldNum" sz="quarter" idx="12"/>
          </p:nvPr>
        </p:nvSpPr>
        <p:spPr/>
        <p:txBody>
          <a:bodyPr/>
          <a:lstStyle/>
          <a:p>
            <a:fld id="{A2B912D0-BC7E-41DE-B5A3-24CFDE99074A}" type="slidenum">
              <a:rPr lang="en-US" smtClean="0"/>
              <a:t>14</a:t>
            </a:fld>
            <a:endParaRPr lang="en-US"/>
          </a:p>
        </p:txBody>
      </p:sp>
    </p:spTree>
    <p:extLst>
      <p:ext uri="{BB962C8B-B14F-4D97-AF65-F5344CB8AC3E}">
        <p14:creationId xmlns:p14="http://schemas.microsoft.com/office/powerpoint/2010/main" val="2727748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1548062"/>
            <a:ext cx="11178540" cy="4749867"/>
          </a:xfrm>
          <a:ln w="12700" cap="flat" algn="ctr">
            <a:solidFill>
              <a:srgbClr val="BE4A1D"/>
            </a:solidFill>
            <a:prstDash val="solid"/>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r>
              <a:rPr lang="en-US" b="1" i="1" u="sng" dirty="0" err="1">
                <a:solidFill>
                  <a:schemeClr val="accent2"/>
                </a:solidFill>
              </a:rPr>
              <a:t>phamill@conradobrien.com</a:t>
            </a:r>
            <a:r>
              <a:rPr lang="en-US" b="1" i="1" dirty="0"/>
              <a:t> 	</a:t>
            </a:r>
            <a:r>
              <a:rPr lang="en-US" b="1" i="1" dirty="0">
                <a:solidFill>
                  <a:schemeClr val="bg1"/>
                </a:solidFill>
              </a:rPr>
              <a:t>														</a:t>
            </a:r>
            <a:r>
              <a:rPr lang="en-US" b="1" dirty="0">
                <a:solidFill>
                  <a:schemeClr val="bg1"/>
                </a:solidFill>
              </a:rPr>
              <a:t>(215) 864-8071 </a:t>
            </a:r>
          </a:p>
          <a:p>
            <a:endParaRPr lang="en-US" b="1" dirty="0">
              <a:solidFill>
                <a:schemeClr val="bg1"/>
              </a:solidFill>
            </a:endParaRPr>
          </a:p>
          <a:p>
            <a:r>
              <a:rPr lang="en-US" sz="2800" dirty="0">
                <a:solidFill>
                  <a:schemeClr val="bg1"/>
                </a:solidFill>
              </a:rPr>
              <a:t>Patricia M. Hamill is the Chair of the Title IX, Due Process and Campus Discipline practice at Conrad O’Brien, PC.  Ms. Hamill has represented more than 100 college students and faculty nationwide, at more than 70 colleges and universities, who have been subjected to campus disciplinary proceedings.  She represents students both in the proceedings themselves as well as in related litigation.  Ms. Hamill often attempts to resolve cases behind the scenes.  Where resolution cannot be achieved, she has filed lawsuits for breach of contract, violation of Title IX (or other civil rights statutes) and tort liability on the basis that colleges’ investigation and adjudication procedures failed to ensure her clients’ fundamental due process rights, discriminated against them on the basis of sex and breached the schools’ contractual obligations.  Notably, Patricia was the lead attorney in </a:t>
            </a:r>
            <a:r>
              <a:rPr lang="en-US" sz="2800" i="1" dirty="0">
                <a:solidFill>
                  <a:schemeClr val="bg1"/>
                </a:solidFill>
              </a:rPr>
              <a:t>Doe v. Brandeis </a:t>
            </a:r>
            <a:r>
              <a:rPr lang="en-US" sz="2800" dirty="0">
                <a:solidFill>
                  <a:schemeClr val="bg1"/>
                </a:solidFill>
              </a:rPr>
              <a:t>in the District of Massachusetts, one of the most often cited cases in this area.  Outside of the Title IX arena, Patricia is a commercial litigator who also represents clients regarding government investigations.</a:t>
            </a:r>
          </a:p>
        </p:txBody>
      </p:sp>
      <p:sp>
        <p:nvSpPr>
          <p:cNvPr id="5" name="Rectangle 1">
            <a:extLst>
              <a:ext uri="{FF2B5EF4-FFF2-40B4-BE49-F238E27FC236}">
                <a16:creationId xmlns:a16="http://schemas.microsoft.com/office/drawing/2014/main" id="{D049412D-4BD6-43FD-B079-510A9F3D0582}"/>
              </a:ext>
            </a:extLst>
          </p:cNvPr>
          <p:cNvSpPr/>
          <p:nvPr/>
        </p:nvSpPr>
        <p:spPr>
          <a:xfrm>
            <a:off x="0" y="0"/>
            <a:ext cx="12192000" cy="1352550"/>
          </a:xfrm>
          <a:prstGeom prst="rect">
            <a:avLst/>
          </a:prstGeom>
          <a:solidFill>
            <a:srgbClr val="BE4A1D"/>
          </a:solidFill>
          <a:ln w="12700" cap="flat" cmpd="sng">
            <a:noFill/>
            <a:prstDash val="solid"/>
            <a:miter lim="400000"/>
            <a:headEnd type="none" w="med" len="med"/>
            <a:tailEnd type="none" w="med" len="med"/>
          </a:ln>
        </p:spPr>
        <p:txBody>
          <a:bodyPr lIns="38100" tIns="38100" rIns="38100" bIns="38100" anchor="ctr"/>
          <a:lstStyle/>
          <a:p>
            <a:pPr algn="r"/>
            <a:endParaRPr lang="en-US" sz="3200">
              <a:solidFill>
                <a:srgbClr val="FFFFFF"/>
              </a:solidFill>
            </a:endParaRPr>
          </a:p>
        </p:txBody>
      </p:sp>
      <p:pic>
        <p:nvPicPr>
          <p:cNvPr id="6" name="Picture 2" descr="image3.png">
            <a:extLst>
              <a:ext uri="{FF2B5EF4-FFF2-40B4-BE49-F238E27FC236}">
                <a16:creationId xmlns:a16="http://schemas.microsoft.com/office/drawing/2014/main" id="{C935247B-A7D5-4693-BC86-47F1794A951D}"/>
              </a:ext>
            </a:extLst>
          </p:cNvPr>
          <p:cNvPicPr>
            <a:picLocks noChangeAspect="1"/>
          </p:cNvPicPr>
          <p:nvPr/>
        </p:nvPicPr>
        <p:blipFill>
          <a:blip r:embed="rId3"/>
          <a:stretch/>
        </p:blipFill>
        <p:spPr>
          <a:xfrm>
            <a:off x="469900" y="355601"/>
            <a:ext cx="1644650" cy="722598"/>
          </a:xfrm>
          <a:prstGeom prst="rect">
            <a:avLst/>
          </a:prstGeom>
          <a:noFill/>
          <a:ln w="12700" cap="flat" cmpd="sng">
            <a:noFill/>
            <a:prstDash val="solid"/>
            <a:miter lim="400000"/>
            <a:headEnd type="none" w="med" len="med"/>
            <a:tailEnd type="none" w="med" len="med"/>
          </a:ln>
        </p:spPr>
      </p:pic>
      <p:sp>
        <p:nvSpPr>
          <p:cNvPr id="2" name="Title 1"/>
          <p:cNvSpPr>
            <a:spLocks noGrp="1"/>
          </p:cNvSpPr>
          <p:nvPr>
            <p:ph type="title"/>
          </p:nvPr>
        </p:nvSpPr>
        <p:spPr>
          <a:xfrm>
            <a:off x="2114550" y="0"/>
            <a:ext cx="10077450" cy="1352550"/>
          </a:xfrm>
          <a:noFill/>
          <a:ln w="12700" cap="flat" algn="ctr">
            <a:noFill/>
            <a:prstDash val="solid"/>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algn="ctr"/>
            <a:r>
              <a:rPr lang="en-US" sz="4000" dirty="0"/>
              <a:t>Patricia M. Hamill, Partner, Conrad O’Brien</a:t>
            </a:r>
          </a:p>
        </p:txBody>
      </p:sp>
    </p:spTree>
    <p:extLst>
      <p:ext uri="{BB962C8B-B14F-4D97-AF65-F5344CB8AC3E}">
        <p14:creationId xmlns:p14="http://schemas.microsoft.com/office/powerpoint/2010/main" val="318042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483F2F-EBFD-044A-807A-54092FC5CFD0}"/>
              </a:ext>
            </a:extLst>
          </p:cNvPr>
          <p:cNvSpPr>
            <a:spLocks noGrp="1"/>
          </p:cNvSpPr>
          <p:nvPr>
            <p:ph idx="1"/>
          </p:nvPr>
        </p:nvSpPr>
        <p:spPr>
          <a:xfrm>
            <a:off x="551935" y="1461208"/>
            <a:ext cx="9886934" cy="4376595"/>
          </a:xfrm>
        </p:spPr>
        <p:txBody>
          <a:bodyPr>
            <a:normAutofit/>
          </a:bodyPr>
          <a:lstStyle/>
          <a:p>
            <a:pPr fontAlgn="base"/>
            <a:r>
              <a:rPr lang="en-US" sz="2400" b="1" dirty="0"/>
              <a:t>Merriam-Webster definition of Trauma:</a:t>
            </a:r>
          </a:p>
          <a:p>
            <a:pPr lvl="1" fontAlgn="base"/>
            <a:r>
              <a:rPr lang="en-US" sz="2300" dirty="0"/>
              <a:t>an injury to living tissue caused by an extrinsic agent;</a:t>
            </a:r>
          </a:p>
          <a:p>
            <a:pPr lvl="1" fontAlgn="base"/>
            <a:r>
              <a:rPr lang="en-US" sz="2300" dirty="0"/>
              <a:t>a disordered psychic or behavioral state resulting from severe mental or emotional stress or physical injury; or</a:t>
            </a:r>
          </a:p>
          <a:p>
            <a:pPr lvl="1" fontAlgn="base"/>
            <a:r>
              <a:rPr lang="en-US" sz="2300" dirty="0"/>
              <a:t>An emotional upset.			</a:t>
            </a:r>
          </a:p>
          <a:p>
            <a:pPr marL="457200" lvl="1" indent="0" fontAlgn="base">
              <a:buNone/>
            </a:pPr>
            <a:endParaRPr lang="en-US" sz="2000" dirty="0"/>
          </a:p>
          <a:p>
            <a:pPr lvl="1" fontAlgn="base"/>
            <a:endParaRPr lang="en-US" sz="2000" dirty="0"/>
          </a:p>
          <a:p>
            <a:pPr lvl="1" fontAlgn="base"/>
            <a:endParaRPr lang="en-US" sz="2400" dirty="0"/>
          </a:p>
        </p:txBody>
      </p:sp>
      <p:sp>
        <p:nvSpPr>
          <p:cNvPr id="6" name="Title 1">
            <a:extLst>
              <a:ext uri="{FF2B5EF4-FFF2-40B4-BE49-F238E27FC236}">
                <a16:creationId xmlns:a16="http://schemas.microsoft.com/office/drawing/2014/main" id="{96337CED-3A2D-EA40-A199-988D7FB9ED3E}"/>
              </a:ext>
            </a:extLst>
          </p:cNvPr>
          <p:cNvSpPr txBox="1">
            <a:spLocks/>
          </p:cNvSpPr>
          <p:nvPr/>
        </p:nvSpPr>
        <p:spPr>
          <a:xfrm>
            <a:off x="551935" y="185351"/>
            <a:ext cx="9404723" cy="90652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tx1"/>
                </a:solidFill>
              </a:rPr>
              <a:t>TRAUMA-INFORMED CARE</a:t>
            </a:r>
          </a:p>
        </p:txBody>
      </p:sp>
      <p:sp>
        <p:nvSpPr>
          <p:cNvPr id="7" name="TextBox 6">
            <a:extLst>
              <a:ext uri="{FF2B5EF4-FFF2-40B4-BE49-F238E27FC236}">
                <a16:creationId xmlns:a16="http://schemas.microsoft.com/office/drawing/2014/main" id="{97E2812B-87B5-F243-8BE4-EC1000D8AB21}"/>
              </a:ext>
            </a:extLst>
          </p:cNvPr>
          <p:cNvSpPr txBox="1"/>
          <p:nvPr/>
        </p:nvSpPr>
        <p:spPr>
          <a:xfrm>
            <a:off x="436046" y="6303317"/>
            <a:ext cx="11204019" cy="369332"/>
          </a:xfrm>
          <a:prstGeom prst="rect">
            <a:avLst/>
          </a:prstGeom>
          <a:noFill/>
        </p:spPr>
        <p:txBody>
          <a:bodyPr wrap="square" rtlCol="0">
            <a:spAutoFit/>
          </a:bodyPr>
          <a:lstStyle/>
          <a:p>
            <a:r>
              <a:rPr lang="en-US" dirty="0"/>
              <a:t>© Laura L. Dunn, Esq.												     </a:t>
            </a:r>
            <a:r>
              <a:rPr lang="en-US" dirty="0" err="1"/>
              <a:t>www.LauraLDunnEsq.com</a:t>
            </a:r>
            <a:endParaRPr lang="en-US" dirty="0"/>
          </a:p>
        </p:txBody>
      </p:sp>
    </p:spTree>
    <p:extLst>
      <p:ext uri="{BB962C8B-B14F-4D97-AF65-F5344CB8AC3E}">
        <p14:creationId xmlns:p14="http://schemas.microsoft.com/office/powerpoint/2010/main" val="32327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483F2F-EBFD-044A-807A-54092FC5CFD0}"/>
              </a:ext>
            </a:extLst>
          </p:cNvPr>
          <p:cNvSpPr>
            <a:spLocks noGrp="1"/>
          </p:cNvSpPr>
          <p:nvPr>
            <p:ph idx="1"/>
          </p:nvPr>
        </p:nvSpPr>
        <p:spPr>
          <a:xfrm>
            <a:off x="386619" y="1091876"/>
            <a:ext cx="11253446" cy="6166022"/>
          </a:xfrm>
        </p:spPr>
        <p:txBody>
          <a:bodyPr>
            <a:normAutofit/>
          </a:bodyPr>
          <a:lstStyle/>
          <a:p>
            <a:pPr fontAlgn="base"/>
            <a:r>
              <a:rPr lang="en-US" sz="2300" dirty="0"/>
              <a:t>	</a:t>
            </a:r>
            <a:r>
              <a:rPr lang="en-US" sz="2400" b="1" dirty="0"/>
              <a:t>Survival Mode</a:t>
            </a:r>
          </a:p>
          <a:p>
            <a:pPr lvl="1" fontAlgn="base"/>
            <a:r>
              <a:rPr lang="en-US" sz="2200" b="1" dirty="0"/>
              <a:t>Brain</a:t>
            </a:r>
          </a:p>
          <a:p>
            <a:pPr lvl="2" fontAlgn="base"/>
            <a:r>
              <a:rPr lang="en-US" sz="2000" dirty="0"/>
              <a:t>Cortisol, adrenaline, etc.</a:t>
            </a:r>
          </a:p>
          <a:p>
            <a:pPr lvl="2" fontAlgn="base"/>
            <a:r>
              <a:rPr lang="en-US" sz="2000" dirty="0"/>
              <a:t>Amygdala &amp; Hippocampus activation + prefrontal cortex deactivation</a:t>
            </a:r>
          </a:p>
          <a:p>
            <a:pPr marL="914400" lvl="2" indent="0" fontAlgn="base">
              <a:buNone/>
            </a:pPr>
            <a:endParaRPr lang="en-US" sz="2000" b="1" dirty="0"/>
          </a:p>
          <a:p>
            <a:pPr lvl="1" fontAlgn="base"/>
            <a:r>
              <a:rPr lang="en-US" sz="2200" b="1" dirty="0"/>
              <a:t>Body</a:t>
            </a:r>
          </a:p>
          <a:p>
            <a:pPr lvl="2" fontAlgn="base"/>
            <a:r>
              <a:rPr lang="en-US" sz="1900" dirty="0"/>
              <a:t>Fight</a:t>
            </a:r>
          </a:p>
          <a:p>
            <a:pPr lvl="2" fontAlgn="base"/>
            <a:r>
              <a:rPr lang="en-US" sz="1900" dirty="0"/>
              <a:t>Flight</a:t>
            </a:r>
          </a:p>
          <a:p>
            <a:pPr lvl="2" fontAlgn="base"/>
            <a:r>
              <a:rPr lang="en-US" sz="1900" dirty="0"/>
              <a:t>Freeze</a:t>
            </a:r>
          </a:p>
          <a:p>
            <a:pPr lvl="2" fontAlgn="base"/>
            <a:r>
              <a:rPr lang="en-US" sz="1900" dirty="0"/>
              <a:t>Friend</a:t>
            </a:r>
          </a:p>
          <a:p>
            <a:pPr marL="457200" lvl="1" indent="0" fontAlgn="base">
              <a:buNone/>
            </a:pPr>
            <a:endParaRPr lang="en-US" sz="2000" dirty="0"/>
          </a:p>
          <a:p>
            <a:pPr lvl="1" fontAlgn="base"/>
            <a:endParaRPr lang="en-US" sz="2000" dirty="0"/>
          </a:p>
          <a:p>
            <a:pPr lvl="1" fontAlgn="base"/>
            <a:endParaRPr lang="en-US" sz="2400" dirty="0"/>
          </a:p>
        </p:txBody>
      </p:sp>
      <p:sp>
        <p:nvSpPr>
          <p:cNvPr id="6" name="Title 1">
            <a:extLst>
              <a:ext uri="{FF2B5EF4-FFF2-40B4-BE49-F238E27FC236}">
                <a16:creationId xmlns:a16="http://schemas.microsoft.com/office/drawing/2014/main" id="{96337CED-3A2D-EA40-A199-988D7FB9ED3E}"/>
              </a:ext>
            </a:extLst>
          </p:cNvPr>
          <p:cNvSpPr txBox="1">
            <a:spLocks/>
          </p:cNvSpPr>
          <p:nvPr/>
        </p:nvSpPr>
        <p:spPr>
          <a:xfrm>
            <a:off x="551935" y="185351"/>
            <a:ext cx="9404723" cy="90652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tx1"/>
                </a:solidFill>
              </a:rPr>
              <a:t>TRAUMA-INFORMED CARE</a:t>
            </a:r>
          </a:p>
        </p:txBody>
      </p:sp>
      <p:sp>
        <p:nvSpPr>
          <p:cNvPr id="7" name="TextBox 6">
            <a:extLst>
              <a:ext uri="{FF2B5EF4-FFF2-40B4-BE49-F238E27FC236}">
                <a16:creationId xmlns:a16="http://schemas.microsoft.com/office/drawing/2014/main" id="{97E2812B-87B5-F243-8BE4-EC1000D8AB21}"/>
              </a:ext>
            </a:extLst>
          </p:cNvPr>
          <p:cNvSpPr txBox="1"/>
          <p:nvPr/>
        </p:nvSpPr>
        <p:spPr>
          <a:xfrm>
            <a:off x="436046" y="6303317"/>
            <a:ext cx="11204019" cy="369332"/>
          </a:xfrm>
          <a:prstGeom prst="rect">
            <a:avLst/>
          </a:prstGeom>
          <a:noFill/>
        </p:spPr>
        <p:txBody>
          <a:bodyPr wrap="square" rtlCol="0">
            <a:spAutoFit/>
          </a:bodyPr>
          <a:lstStyle/>
          <a:p>
            <a:r>
              <a:rPr lang="en-US" dirty="0"/>
              <a:t>© Laura L. Dunn, Esq.												     </a:t>
            </a:r>
            <a:r>
              <a:rPr lang="en-US" dirty="0" err="1"/>
              <a:t>www.LauraLDunnEsq.com</a:t>
            </a:r>
            <a:endParaRPr lang="en-US" dirty="0"/>
          </a:p>
        </p:txBody>
      </p:sp>
      <p:pic>
        <p:nvPicPr>
          <p:cNvPr id="8" name="Content Placeholder 5">
            <a:extLst>
              <a:ext uri="{FF2B5EF4-FFF2-40B4-BE49-F238E27FC236}">
                <a16:creationId xmlns:a16="http://schemas.microsoft.com/office/drawing/2014/main" id="{277B066F-91D6-6C4E-AB60-5DEB1DF0E5B1}"/>
              </a:ext>
            </a:extLst>
          </p:cNvPr>
          <p:cNvPicPr>
            <a:picLocks noChangeAspect="1"/>
          </p:cNvPicPr>
          <p:nvPr/>
        </p:nvPicPr>
        <p:blipFill>
          <a:blip r:embed="rId2"/>
          <a:stretch>
            <a:fillRect/>
          </a:stretch>
        </p:blipFill>
        <p:spPr>
          <a:xfrm>
            <a:off x="4905502" y="3188176"/>
            <a:ext cx="6639884" cy="2849114"/>
          </a:xfrm>
          <a:prstGeom prst="rect">
            <a:avLst/>
          </a:prstGeom>
        </p:spPr>
      </p:pic>
    </p:spTree>
    <p:extLst>
      <p:ext uri="{BB962C8B-B14F-4D97-AF65-F5344CB8AC3E}">
        <p14:creationId xmlns:p14="http://schemas.microsoft.com/office/powerpoint/2010/main" val="159354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483F2F-EBFD-044A-807A-54092FC5CFD0}"/>
              </a:ext>
            </a:extLst>
          </p:cNvPr>
          <p:cNvSpPr>
            <a:spLocks noGrp="1"/>
          </p:cNvSpPr>
          <p:nvPr>
            <p:ph idx="1"/>
          </p:nvPr>
        </p:nvSpPr>
        <p:spPr>
          <a:xfrm>
            <a:off x="386619" y="1091876"/>
            <a:ext cx="10926840" cy="5075842"/>
          </a:xfrm>
        </p:spPr>
        <p:txBody>
          <a:bodyPr>
            <a:normAutofit fontScale="92500" lnSpcReduction="10000"/>
          </a:bodyPr>
          <a:lstStyle/>
          <a:p>
            <a:pPr fontAlgn="base"/>
            <a:r>
              <a:rPr lang="en-US" sz="2400" b="1" dirty="0"/>
              <a:t>DSM-V criteria for PTSD</a:t>
            </a:r>
            <a:r>
              <a:rPr lang="en-US" sz="2400" dirty="0"/>
              <a:t> (1 month+ duration)</a:t>
            </a:r>
            <a:r>
              <a:rPr lang="en-US" sz="2400" b="1" dirty="0"/>
              <a:t>:</a:t>
            </a:r>
          </a:p>
          <a:p>
            <a:pPr lvl="1" fontAlgn="base"/>
            <a:r>
              <a:rPr lang="en-US" sz="2300" dirty="0"/>
              <a:t>Stressor of actual or threatened death or serious injury, including sexual violence);</a:t>
            </a:r>
          </a:p>
          <a:p>
            <a:pPr lvl="1" fontAlgn="base"/>
            <a:r>
              <a:rPr lang="en-US" sz="2300" dirty="0"/>
              <a:t>Intrusive upsetting memories, nightmares, flashbacks, emotional distress after exposure to traumatic reminders, physical reactivity after exposure to traumatic reminders;</a:t>
            </a:r>
          </a:p>
          <a:p>
            <a:pPr lvl="1" fontAlgn="base"/>
            <a:r>
              <a:rPr lang="en-US" sz="2300" dirty="0"/>
              <a:t>Avoidance of trauma-related thoughts, feelings or external reminders;</a:t>
            </a:r>
          </a:p>
          <a:p>
            <a:pPr lvl="1" fontAlgn="base"/>
            <a:r>
              <a:rPr lang="en-US" sz="2300" dirty="0"/>
              <a:t>Negative Cognition or Mood alterations (Inability to recall key features of the trauma, overly negative thoughts and assumptions about oneself or the world, exaggerated blame of self or others for causing the trauma, negative affect, decreased interest in activities, feeling isolated, difficulty experiencing positive affect)</a:t>
            </a:r>
          </a:p>
          <a:p>
            <a:pPr lvl="1" fontAlgn="base"/>
            <a:r>
              <a:rPr lang="en-US" sz="2300" dirty="0"/>
              <a:t>Arousal or activity alterations (irritability or aggression, risky or destructive behavior, hypervigilance, heightened startle reaction, difficulty concentrating, difficulty sleeping)</a:t>
            </a:r>
          </a:p>
          <a:p>
            <a:pPr lvl="1" fontAlgn="base"/>
            <a:endParaRPr lang="en-US" sz="2100" dirty="0"/>
          </a:p>
          <a:p>
            <a:pPr lvl="1" fontAlgn="base"/>
            <a:endParaRPr lang="en-US" sz="2000" dirty="0"/>
          </a:p>
          <a:p>
            <a:pPr lvl="1" fontAlgn="base"/>
            <a:endParaRPr lang="en-US" sz="2400" dirty="0"/>
          </a:p>
        </p:txBody>
      </p:sp>
      <p:sp>
        <p:nvSpPr>
          <p:cNvPr id="6" name="Title 1">
            <a:extLst>
              <a:ext uri="{FF2B5EF4-FFF2-40B4-BE49-F238E27FC236}">
                <a16:creationId xmlns:a16="http://schemas.microsoft.com/office/drawing/2014/main" id="{96337CED-3A2D-EA40-A199-988D7FB9ED3E}"/>
              </a:ext>
            </a:extLst>
          </p:cNvPr>
          <p:cNvSpPr txBox="1">
            <a:spLocks/>
          </p:cNvSpPr>
          <p:nvPr/>
        </p:nvSpPr>
        <p:spPr>
          <a:xfrm>
            <a:off x="551935" y="185351"/>
            <a:ext cx="9404723" cy="90652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tx1"/>
                </a:solidFill>
              </a:rPr>
              <a:t>TRAUMA-INFORMED CARE</a:t>
            </a:r>
          </a:p>
        </p:txBody>
      </p:sp>
      <p:sp>
        <p:nvSpPr>
          <p:cNvPr id="7" name="TextBox 6">
            <a:extLst>
              <a:ext uri="{FF2B5EF4-FFF2-40B4-BE49-F238E27FC236}">
                <a16:creationId xmlns:a16="http://schemas.microsoft.com/office/drawing/2014/main" id="{97E2812B-87B5-F243-8BE4-EC1000D8AB21}"/>
              </a:ext>
            </a:extLst>
          </p:cNvPr>
          <p:cNvSpPr txBox="1"/>
          <p:nvPr/>
        </p:nvSpPr>
        <p:spPr>
          <a:xfrm>
            <a:off x="436046" y="6303317"/>
            <a:ext cx="11204019" cy="369332"/>
          </a:xfrm>
          <a:prstGeom prst="rect">
            <a:avLst/>
          </a:prstGeom>
          <a:noFill/>
        </p:spPr>
        <p:txBody>
          <a:bodyPr wrap="square" rtlCol="0">
            <a:spAutoFit/>
          </a:bodyPr>
          <a:lstStyle/>
          <a:p>
            <a:r>
              <a:rPr lang="en-US" dirty="0"/>
              <a:t>© Laura L. Dunn, Esq.												     </a:t>
            </a:r>
            <a:r>
              <a:rPr lang="en-US" dirty="0" err="1"/>
              <a:t>www.LauraLDunnEsq.com</a:t>
            </a:r>
            <a:endParaRPr lang="en-US" dirty="0"/>
          </a:p>
        </p:txBody>
      </p:sp>
    </p:spTree>
    <p:extLst>
      <p:ext uri="{BB962C8B-B14F-4D97-AF65-F5344CB8AC3E}">
        <p14:creationId xmlns:p14="http://schemas.microsoft.com/office/powerpoint/2010/main" val="28776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802B-E182-0E41-B02E-9F82F0958B98}"/>
              </a:ext>
            </a:extLst>
          </p:cNvPr>
          <p:cNvSpPr>
            <a:spLocks noGrp="1"/>
          </p:cNvSpPr>
          <p:nvPr>
            <p:ph type="title" idx="4294967295"/>
          </p:nvPr>
        </p:nvSpPr>
        <p:spPr>
          <a:xfrm>
            <a:off x="639343" y="391552"/>
            <a:ext cx="9404350" cy="1400175"/>
          </a:xfrm>
        </p:spPr>
        <p:txBody>
          <a:bodyPr/>
          <a:lstStyle/>
          <a:p>
            <a:r>
              <a:rPr lang="en-US" b="1" dirty="0">
                <a:solidFill>
                  <a:schemeClr val="tx1"/>
                </a:solidFill>
              </a:rPr>
              <a:t>TRAUMA-INFORMED CARE</a:t>
            </a:r>
          </a:p>
        </p:txBody>
      </p:sp>
      <p:sp>
        <p:nvSpPr>
          <p:cNvPr id="3" name="Content Placeholder 2">
            <a:extLst>
              <a:ext uri="{FF2B5EF4-FFF2-40B4-BE49-F238E27FC236}">
                <a16:creationId xmlns:a16="http://schemas.microsoft.com/office/drawing/2014/main" id="{C8483F2F-EBFD-044A-807A-54092FC5CFD0}"/>
              </a:ext>
            </a:extLst>
          </p:cNvPr>
          <p:cNvSpPr>
            <a:spLocks noGrp="1"/>
          </p:cNvSpPr>
          <p:nvPr>
            <p:ph sz="half" idx="4294967295"/>
          </p:nvPr>
        </p:nvSpPr>
        <p:spPr>
          <a:xfrm>
            <a:off x="806824" y="1570598"/>
            <a:ext cx="9069388" cy="4195762"/>
          </a:xfrm>
        </p:spPr>
        <p:txBody>
          <a:bodyPr>
            <a:normAutofit/>
          </a:bodyPr>
          <a:lstStyle/>
          <a:p>
            <a:pPr fontAlgn="base"/>
            <a:r>
              <a:rPr lang="en-US" sz="3200" b="1" dirty="0"/>
              <a:t>Acute v. Chronical Trauma</a:t>
            </a:r>
          </a:p>
          <a:p>
            <a:pPr lvl="1"/>
            <a:r>
              <a:rPr lang="en-US" sz="2400" dirty="0"/>
              <a:t>Decreased reactivity to threats or hyperarousal</a:t>
            </a:r>
          </a:p>
          <a:p>
            <a:pPr lvl="1"/>
            <a:r>
              <a:rPr lang="en-US" sz="2400" dirty="0"/>
              <a:t>Emotional numbing or deregulation</a:t>
            </a:r>
          </a:p>
          <a:p>
            <a:pPr lvl="1"/>
            <a:r>
              <a:rPr lang="en-US" sz="2400" dirty="0"/>
              <a:t>Detachment, avoidance and withdrawal</a:t>
            </a:r>
          </a:p>
          <a:p>
            <a:pPr lvl="1"/>
            <a:r>
              <a:rPr lang="en-US" sz="2400" dirty="0"/>
              <a:t>Loss of trust in self and/or others</a:t>
            </a:r>
          </a:p>
          <a:p>
            <a:pPr lvl="1"/>
            <a:r>
              <a:rPr lang="en-US" sz="2400" dirty="0"/>
              <a:t>Negative self-concept</a:t>
            </a:r>
          </a:p>
          <a:p>
            <a:pPr lvl="1"/>
            <a:endParaRPr lang="en-US" sz="2400" dirty="0"/>
          </a:p>
          <a:p>
            <a:pPr fontAlgn="base"/>
            <a:endParaRPr lang="en-US" sz="2000" dirty="0"/>
          </a:p>
        </p:txBody>
      </p:sp>
      <p:sp>
        <p:nvSpPr>
          <p:cNvPr id="9" name="TextBox 8">
            <a:extLst>
              <a:ext uri="{FF2B5EF4-FFF2-40B4-BE49-F238E27FC236}">
                <a16:creationId xmlns:a16="http://schemas.microsoft.com/office/drawing/2014/main" id="{C6FE4D4D-601E-7E48-9E5B-A395A64466AC}"/>
              </a:ext>
            </a:extLst>
          </p:cNvPr>
          <p:cNvSpPr txBox="1"/>
          <p:nvPr/>
        </p:nvSpPr>
        <p:spPr>
          <a:xfrm>
            <a:off x="436046" y="6303317"/>
            <a:ext cx="11204019" cy="369332"/>
          </a:xfrm>
          <a:prstGeom prst="rect">
            <a:avLst/>
          </a:prstGeom>
          <a:noFill/>
        </p:spPr>
        <p:txBody>
          <a:bodyPr wrap="square" rtlCol="0">
            <a:spAutoFit/>
          </a:bodyPr>
          <a:lstStyle/>
          <a:p>
            <a:r>
              <a:rPr lang="en-US" dirty="0"/>
              <a:t>© Laura L. Dunn, Esq.												     </a:t>
            </a:r>
            <a:r>
              <a:rPr lang="en-US" dirty="0" err="1"/>
              <a:t>www.LauraLDunnEsq.com</a:t>
            </a:r>
            <a:endParaRPr lang="en-US" dirty="0"/>
          </a:p>
        </p:txBody>
      </p:sp>
    </p:spTree>
    <p:extLst>
      <p:ext uri="{BB962C8B-B14F-4D97-AF65-F5344CB8AC3E}">
        <p14:creationId xmlns:p14="http://schemas.microsoft.com/office/powerpoint/2010/main" val="176932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802B-E182-0E41-B02E-9F82F0958B98}"/>
              </a:ext>
            </a:extLst>
          </p:cNvPr>
          <p:cNvSpPr>
            <a:spLocks noGrp="1"/>
          </p:cNvSpPr>
          <p:nvPr>
            <p:ph type="title" idx="4294967295"/>
          </p:nvPr>
        </p:nvSpPr>
        <p:spPr>
          <a:xfrm>
            <a:off x="639343" y="391552"/>
            <a:ext cx="9404350" cy="1400175"/>
          </a:xfrm>
        </p:spPr>
        <p:txBody>
          <a:bodyPr/>
          <a:lstStyle/>
          <a:p>
            <a:r>
              <a:rPr lang="en-US" b="1" dirty="0">
                <a:solidFill>
                  <a:schemeClr val="tx1"/>
                </a:solidFill>
              </a:rPr>
              <a:t>TRAUMA-INFORMED CARE</a:t>
            </a:r>
          </a:p>
        </p:txBody>
      </p:sp>
      <p:sp>
        <p:nvSpPr>
          <p:cNvPr id="3" name="Content Placeholder 2">
            <a:extLst>
              <a:ext uri="{FF2B5EF4-FFF2-40B4-BE49-F238E27FC236}">
                <a16:creationId xmlns:a16="http://schemas.microsoft.com/office/drawing/2014/main" id="{C8483F2F-EBFD-044A-807A-54092FC5CFD0}"/>
              </a:ext>
            </a:extLst>
          </p:cNvPr>
          <p:cNvSpPr>
            <a:spLocks noGrp="1"/>
          </p:cNvSpPr>
          <p:nvPr>
            <p:ph sz="half" idx="4294967295"/>
          </p:nvPr>
        </p:nvSpPr>
        <p:spPr>
          <a:xfrm>
            <a:off x="806823" y="1570598"/>
            <a:ext cx="9404349" cy="4410072"/>
          </a:xfrm>
        </p:spPr>
        <p:txBody>
          <a:bodyPr>
            <a:normAutofit/>
          </a:bodyPr>
          <a:lstStyle/>
          <a:p>
            <a:pPr fontAlgn="base"/>
            <a:r>
              <a:rPr lang="en-US" sz="2800" b="1" dirty="0"/>
              <a:t>Tips:</a:t>
            </a:r>
          </a:p>
          <a:p>
            <a:pPr lvl="1" fontAlgn="base"/>
            <a:r>
              <a:rPr lang="en-US" sz="2000" dirty="0"/>
              <a:t>Allow non-linear recounting</a:t>
            </a:r>
          </a:p>
          <a:p>
            <a:pPr lvl="1" fontAlgn="base"/>
            <a:r>
              <a:rPr lang="en-US" sz="2000" dirty="0"/>
              <a:t>Avoid value-judgment language </a:t>
            </a:r>
          </a:p>
          <a:p>
            <a:pPr lvl="2" fontAlgn="base"/>
            <a:r>
              <a:rPr lang="en-US" dirty="0"/>
              <a:t>“</a:t>
            </a:r>
            <a:r>
              <a:rPr lang="en-US" u="sng" dirty="0"/>
              <a:t>Why</a:t>
            </a:r>
            <a:r>
              <a:rPr lang="en-US" dirty="0"/>
              <a:t> did you go into his room?”</a:t>
            </a:r>
          </a:p>
          <a:p>
            <a:pPr lvl="2" fontAlgn="base"/>
            <a:r>
              <a:rPr lang="en-US" sz="1800" dirty="0"/>
              <a:t>“Sex” versus “rape”</a:t>
            </a:r>
          </a:p>
          <a:p>
            <a:pPr lvl="1" fontAlgn="base"/>
            <a:r>
              <a:rPr lang="en-US" sz="2000" dirty="0"/>
              <a:t>Allow complainant to take breaks as needed</a:t>
            </a:r>
          </a:p>
          <a:p>
            <a:pPr lvl="1"/>
            <a:r>
              <a:rPr lang="en-US" sz="2000" dirty="0"/>
              <a:t>Accommodations to minimize trauma</a:t>
            </a:r>
          </a:p>
          <a:p>
            <a:pPr fontAlgn="base"/>
            <a:endParaRPr lang="en-US" sz="2000" dirty="0"/>
          </a:p>
        </p:txBody>
      </p:sp>
      <p:sp>
        <p:nvSpPr>
          <p:cNvPr id="9" name="TextBox 8">
            <a:extLst>
              <a:ext uri="{FF2B5EF4-FFF2-40B4-BE49-F238E27FC236}">
                <a16:creationId xmlns:a16="http://schemas.microsoft.com/office/drawing/2014/main" id="{C6FE4D4D-601E-7E48-9E5B-A395A64466AC}"/>
              </a:ext>
            </a:extLst>
          </p:cNvPr>
          <p:cNvSpPr txBox="1"/>
          <p:nvPr/>
        </p:nvSpPr>
        <p:spPr>
          <a:xfrm>
            <a:off x="436046" y="6303317"/>
            <a:ext cx="11204019" cy="369332"/>
          </a:xfrm>
          <a:prstGeom prst="rect">
            <a:avLst/>
          </a:prstGeom>
          <a:noFill/>
        </p:spPr>
        <p:txBody>
          <a:bodyPr wrap="square" rtlCol="0">
            <a:spAutoFit/>
          </a:bodyPr>
          <a:lstStyle/>
          <a:p>
            <a:r>
              <a:rPr lang="en-US" dirty="0"/>
              <a:t>© Laura L. Dunn, Esq.												     </a:t>
            </a:r>
            <a:r>
              <a:rPr lang="en-US" dirty="0" err="1"/>
              <a:t>www.LauraLDunnEsq.com</a:t>
            </a:r>
            <a:endParaRPr lang="en-US" dirty="0"/>
          </a:p>
        </p:txBody>
      </p:sp>
    </p:spTree>
    <p:extLst>
      <p:ext uri="{BB962C8B-B14F-4D97-AF65-F5344CB8AC3E}">
        <p14:creationId xmlns:p14="http://schemas.microsoft.com/office/powerpoint/2010/main" val="180107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p:nvPr/>
        </p:nvSpPr>
        <p:spPr>
          <a:xfrm>
            <a:off x="496359" y="1894703"/>
            <a:ext cx="4217458" cy="2368529"/>
          </a:xfrm>
          <a:prstGeom prst="rect">
            <a:avLst/>
          </a:prstGeom>
          <a:noFill/>
          <a:ln w="12700" cap="flat" cmpd="sng">
            <a:noFill/>
            <a:prstDash val="solid"/>
            <a:miter lim="400000"/>
            <a:headEnd type="none" w="med" len="med"/>
            <a:tailEnd type="none" w="med" len="med"/>
          </a:ln>
        </p:spPr>
        <p:txBody>
          <a:bodyPr lIns="22677" tIns="22677" rIns="22677" bIns="22677"/>
          <a:lstStyle/>
          <a:p>
            <a:pPr defTabSz="544251"/>
            <a:endParaRPr lang="en-US" sz="2700">
              <a:solidFill>
                <a:srgbClr val="FFFFFF"/>
              </a:solidFill>
              <a:latin typeface="Trebuchet MS" pitchFamily="34" charset="0"/>
              <a:ea typeface="Trebuchet MS" pitchFamily="34" charset="0"/>
              <a:cs typeface="Trebuchet MS" pitchFamily="34" charset="0"/>
              <a:sym typeface="Trebuchet MS" pitchFamily="34" charset="0"/>
            </a:endParaRPr>
          </a:p>
          <a:p>
            <a:pPr defTabSz="544251"/>
            <a:r>
              <a:rPr lang="en-US" sz="2700">
                <a:solidFill>
                  <a:srgbClr val="FFFFFF"/>
                </a:solidFill>
                <a:latin typeface="Trebuchet MS" pitchFamily="34" charset="0"/>
                <a:ea typeface="Trebuchet MS" pitchFamily="34" charset="0"/>
                <a:cs typeface="Trebuchet MS" pitchFamily="34" charset="0"/>
                <a:sym typeface="Trebuchet MS" pitchFamily="34" charset="0"/>
              </a:rPr>
              <a:t>Lessons Learned and Best Practices from a Title IX Respondent’s Attorney</a:t>
            </a:r>
          </a:p>
        </p:txBody>
      </p:sp>
      <p:sp>
        <p:nvSpPr>
          <p:cNvPr id="3078" name="Rectangle 6"/>
          <p:cNvSpPr/>
          <p:nvPr/>
        </p:nvSpPr>
        <p:spPr>
          <a:xfrm>
            <a:off x="381030" y="4618831"/>
            <a:ext cx="3976786" cy="1839633"/>
          </a:xfrm>
          <a:prstGeom prst="rect">
            <a:avLst/>
          </a:prstGeom>
          <a:noFill/>
          <a:ln w="12700" cap="flat" cmpd="sng">
            <a:noFill/>
            <a:prstDash val="solid"/>
            <a:miter lim="400000"/>
            <a:headEnd type="none" w="med" len="med"/>
            <a:tailEnd type="none" w="med" len="med"/>
          </a:ln>
        </p:spPr>
        <p:txBody>
          <a:bodyPr lIns="22677" tIns="22677" rIns="22677" bIns="22677"/>
          <a:lstStyle/>
          <a:p>
            <a:pPr defTabSz="544251"/>
            <a:endParaRPr lang="en-US" sz="1700">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sz="1700">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sz="1700">
              <a:solidFill>
                <a:srgbClr val="FFFFFF"/>
              </a:solidFill>
              <a:latin typeface="Trebuchet MS" pitchFamily="34" charset="0"/>
              <a:ea typeface="Trebuchet MS" pitchFamily="34" charset="0"/>
              <a:cs typeface="Trebuchet MS" pitchFamily="34" charset="0"/>
              <a:sym typeface="Trebuchet MS" pitchFamily="34" charset="0"/>
            </a:endParaRPr>
          </a:p>
        </p:txBody>
      </p:sp>
      <p:sp>
        <p:nvSpPr>
          <p:cNvPr id="3079" name="Line 7"/>
          <p:cNvSpPr>
            <a:spLocks noChangeShapeType="1"/>
          </p:cNvSpPr>
          <p:nvPr/>
        </p:nvSpPr>
        <p:spPr>
          <a:xfrm>
            <a:off x="551392" y="1296988"/>
            <a:ext cx="4791075" cy="0"/>
          </a:xfrm>
          <a:prstGeom prst="line">
            <a:avLst/>
          </a:prstGeom>
          <a:noFill/>
          <a:ln w="12700" cap="flat" cmpd="sng">
            <a:solidFill>
              <a:srgbClr val="FFFFFF"/>
            </a:solidFill>
            <a:prstDash val="solid"/>
            <a:round/>
            <a:headEnd type="none" w="med" len="med"/>
            <a:tailEnd type="none" w="med" len="med"/>
          </a:ln>
        </p:spPr>
        <p:txBody>
          <a:bodyPr lIns="27212" tIns="27212" rIns="27212" bIns="27212"/>
          <a:lstStyle/>
          <a:p>
            <a:endParaRPr lang="en-US"/>
          </a:p>
        </p:txBody>
      </p:sp>
      <p:pic>
        <p:nvPicPr>
          <p:cNvPr id="1026" name="Picture 2" descr="C:\Users\ecullinane\AppData\Local\Microsoft\Windows\Temporary Internet Files\Content.Outlook\M1TRH02P\Title IX.jpg"/>
          <p:cNvPicPr>
            <a:picLocks noChangeAspect="1" noChangeArrowheads="1"/>
          </p:cNvPicPr>
          <p:nvPr/>
        </p:nvPicPr>
        <p:blipFill>
          <a:blip r:embed="rId3"/>
          <a:stretch/>
        </p:blipFill>
        <p:spPr>
          <a:xfrm>
            <a:off x="-256674" y="0"/>
            <a:ext cx="12448674" cy="6858000"/>
          </a:xfrm>
          <a:prstGeom prst="rect">
            <a:avLst/>
          </a:prstGeom>
          <a:noFill/>
        </p:spPr>
      </p:pic>
      <p:sp>
        <p:nvSpPr>
          <p:cNvPr id="11" name="Rectangle 2"/>
          <p:cNvSpPr/>
          <p:nvPr/>
        </p:nvSpPr>
        <p:spPr>
          <a:xfrm>
            <a:off x="1668780" y="0"/>
            <a:ext cx="6046470" cy="6569952"/>
          </a:xfrm>
          <a:prstGeom prst="rect">
            <a:avLst/>
          </a:prstGeom>
          <a:solidFill>
            <a:srgbClr val="BE4A1D">
              <a:alpha val="89999"/>
            </a:srgbClr>
          </a:solidFill>
          <a:ln w="12700" cap="flat" cmpd="sng">
            <a:noFill/>
            <a:prstDash val="solid"/>
            <a:miter lim="400000"/>
            <a:headEnd type="none" w="med" len="med"/>
            <a:tailEnd type="none" w="med" len="med"/>
          </a:ln>
        </p:spPr>
        <p:txBody>
          <a:bodyPr lIns="22677" tIns="22677" rIns="22677" bIns="22677" anchor="ctr"/>
          <a:lstStyle/>
          <a:p>
            <a:pPr defTabSz="544251"/>
            <a:endParaRPr lang="en-US" sz="2000">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sz="2000">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sz="2000">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sz="2000">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sz="2000">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sz="2000">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sz="2000">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sz="2000">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sz="2000">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sz="2000">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sz="2000">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sz="2000">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sz="2000">
              <a:solidFill>
                <a:srgbClr val="FFFFFF"/>
              </a:solidFill>
              <a:latin typeface="Trebuchet MS" pitchFamily="34" charset="0"/>
              <a:ea typeface="Trebuchet MS" pitchFamily="34" charset="0"/>
              <a:cs typeface="Trebuchet MS" pitchFamily="34" charset="0"/>
              <a:sym typeface="Trebuchet MS" pitchFamily="34" charset="0"/>
            </a:endParaRPr>
          </a:p>
        </p:txBody>
      </p:sp>
      <p:sp>
        <p:nvSpPr>
          <p:cNvPr id="12" name="TextBox 11"/>
          <p:cNvSpPr txBox="1"/>
          <p:nvPr/>
        </p:nvSpPr>
        <p:spPr>
          <a:xfrm>
            <a:off x="1771135" y="411892"/>
            <a:ext cx="3146855" cy="830997"/>
          </a:xfrm>
          <a:prstGeom prst="rect">
            <a:avLst/>
          </a:prstGeom>
          <a:noFill/>
        </p:spPr>
        <p:txBody>
          <a:bodyPr wrap="square" rtlCol="0">
            <a:spAutoFit/>
          </a:bodyPr>
          <a:lstStyle/>
          <a:p>
            <a:r>
              <a:rPr lang="en-US" sz="2400" b="1">
                <a:solidFill>
                  <a:schemeClr val="bg1"/>
                </a:solidFill>
                <a:latin typeface="Times New Roman" pitchFamily="18" charset="0"/>
                <a:cs typeface="Times New Roman" pitchFamily="18" charset="0"/>
              </a:rPr>
              <a:t>Conrad </a:t>
            </a:r>
          </a:p>
          <a:p>
            <a:r>
              <a:rPr lang="en-US" sz="2400" b="1">
                <a:solidFill>
                  <a:schemeClr val="bg1"/>
                </a:solidFill>
                <a:latin typeface="Times New Roman" pitchFamily="18" charset="0"/>
                <a:cs typeface="Times New Roman" pitchFamily="18" charset="0"/>
              </a:rPr>
              <a:t>O’Brien</a:t>
            </a:r>
          </a:p>
        </p:txBody>
      </p:sp>
      <p:sp>
        <p:nvSpPr>
          <p:cNvPr id="16" name="TextBox 15"/>
          <p:cNvSpPr txBox="1"/>
          <p:nvPr/>
        </p:nvSpPr>
        <p:spPr>
          <a:xfrm>
            <a:off x="1664043" y="988541"/>
            <a:ext cx="3822357" cy="369332"/>
          </a:xfrm>
          <a:prstGeom prst="rect">
            <a:avLst/>
          </a:prstGeom>
          <a:noFill/>
        </p:spPr>
        <p:txBody>
          <a:bodyPr wrap="square" rtlCol="0">
            <a:spAutoFit/>
          </a:bodyPr>
          <a:lstStyle/>
          <a:p>
            <a:r>
              <a:rPr lang="en-US">
                <a:solidFill>
                  <a:schemeClr val="bg1"/>
                </a:solidFill>
              </a:rPr>
              <a:t>_______________________________</a:t>
            </a:r>
          </a:p>
        </p:txBody>
      </p:sp>
      <p:sp>
        <p:nvSpPr>
          <p:cNvPr id="18" name="TextBox 17"/>
          <p:cNvSpPr txBox="1"/>
          <p:nvPr/>
        </p:nvSpPr>
        <p:spPr>
          <a:xfrm>
            <a:off x="1729944" y="1714500"/>
            <a:ext cx="5802426" cy="1200329"/>
          </a:xfrm>
          <a:prstGeom prst="rect">
            <a:avLst/>
          </a:prstGeom>
          <a:noFill/>
        </p:spPr>
        <p:txBody>
          <a:bodyPr wrap="square" rtlCol="0">
            <a:spAutoFit/>
          </a:bodyPr>
          <a:lstStyle/>
          <a:p>
            <a:r>
              <a:rPr lang="en-US" sz="2400" b="1" dirty="0">
                <a:solidFill>
                  <a:schemeClr val="bg1"/>
                </a:solidFill>
              </a:rPr>
              <a:t>Challenges to and Shortcomings of</a:t>
            </a:r>
          </a:p>
          <a:p>
            <a:r>
              <a:rPr lang="en-US" sz="2400" b="1" dirty="0">
                <a:solidFill>
                  <a:schemeClr val="bg1"/>
                </a:solidFill>
              </a:rPr>
              <a:t>Trauma Informed Techniques </a:t>
            </a:r>
          </a:p>
          <a:p>
            <a:r>
              <a:rPr lang="en-US" sz="2400" b="1" dirty="0">
                <a:solidFill>
                  <a:schemeClr val="bg1"/>
                </a:solidFill>
              </a:rPr>
              <a:t>in College Disciplinary Settings</a:t>
            </a:r>
          </a:p>
        </p:txBody>
      </p:sp>
      <p:sp>
        <p:nvSpPr>
          <p:cNvPr id="20" name="TextBox 19"/>
          <p:cNvSpPr txBox="1"/>
          <p:nvPr/>
        </p:nvSpPr>
        <p:spPr>
          <a:xfrm>
            <a:off x="1721708" y="3097530"/>
            <a:ext cx="4233322" cy="2031325"/>
          </a:xfrm>
          <a:prstGeom prst="rect">
            <a:avLst/>
          </a:prstGeom>
          <a:noFill/>
        </p:spPr>
        <p:txBody>
          <a:bodyPr wrap="square" rtlCol="0">
            <a:spAutoFit/>
          </a:bodyPr>
          <a:lstStyle/>
          <a:p>
            <a:pPr defTabSz="544251"/>
            <a:endParaRPr lang="en-US">
              <a:solidFill>
                <a:srgbClr val="FFFFFF"/>
              </a:solidFill>
              <a:latin typeface="Trebuchet MS" pitchFamily="34" charset="0"/>
              <a:ea typeface="Trebuchet MS" pitchFamily="34" charset="0"/>
              <a:cs typeface="Trebuchet MS" pitchFamily="34" charset="0"/>
              <a:sym typeface="Trebuchet MS" pitchFamily="34" charset="0"/>
            </a:endParaRPr>
          </a:p>
          <a:p>
            <a:pPr defTabSz="544251"/>
            <a:r>
              <a:rPr lang="en-US">
                <a:solidFill>
                  <a:srgbClr val="FFFFFF"/>
                </a:solidFill>
                <a:latin typeface="Trebuchet MS" pitchFamily="34" charset="0"/>
                <a:ea typeface="Trebuchet MS" pitchFamily="34" charset="0"/>
                <a:cs typeface="Trebuchet MS" pitchFamily="34" charset="0"/>
                <a:sym typeface="Trebuchet MS" pitchFamily="34" charset="0"/>
              </a:rPr>
              <a:t>Patricia M. Hamill</a:t>
            </a:r>
          </a:p>
          <a:p>
            <a:pPr defTabSz="544251"/>
            <a:r>
              <a:rPr lang="en-US">
                <a:solidFill>
                  <a:srgbClr val="FFFFFF"/>
                </a:solidFill>
                <a:latin typeface="Trebuchet MS" pitchFamily="34" charset="0"/>
                <a:ea typeface="Trebuchet MS" pitchFamily="34" charset="0"/>
                <a:cs typeface="Trebuchet MS" pitchFamily="34" charset="0"/>
                <a:sym typeface="Trebuchet MS" pitchFamily="34" charset="0"/>
              </a:rPr>
              <a:t>phamill@conradobrien.com </a:t>
            </a:r>
          </a:p>
          <a:p>
            <a:pPr defTabSz="544251"/>
            <a:r>
              <a:rPr lang="en-US">
                <a:solidFill>
                  <a:srgbClr val="FFFFFF"/>
                </a:solidFill>
                <a:latin typeface="Trebuchet MS" pitchFamily="34" charset="0"/>
                <a:ea typeface="Trebuchet MS" pitchFamily="34" charset="0"/>
                <a:cs typeface="Trebuchet MS" pitchFamily="34" charset="0"/>
                <a:sym typeface="Trebuchet MS" pitchFamily="34" charset="0"/>
              </a:rPr>
              <a:t>(215) 864-8071</a:t>
            </a:r>
          </a:p>
          <a:p>
            <a:pPr defTabSz="544251"/>
            <a:endParaRPr lang="en-US">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a:solidFill>
                <a:srgbClr val="FFFFFF"/>
              </a:solidFill>
              <a:latin typeface="Trebuchet MS" pitchFamily="34" charset="0"/>
              <a:ea typeface="Trebuchet MS" pitchFamily="34" charset="0"/>
              <a:cs typeface="Trebuchet MS" pitchFamily="34" charset="0"/>
              <a:sym typeface="Trebuchet MS" pitchFamily="34" charset="0"/>
            </a:endParaRPr>
          </a:p>
          <a:p>
            <a:pPr defTabSz="544251"/>
            <a:endParaRPr lang="en-US">
              <a:solidFill>
                <a:srgbClr val="FFFFFF"/>
              </a:solidFill>
              <a:latin typeface="Trebuchet MS" pitchFamily="34" charset="0"/>
              <a:ea typeface="Trebuchet MS" pitchFamily="34" charset="0"/>
              <a:cs typeface="Trebuchet MS" pitchFamily="34" charset="0"/>
              <a:sym typeface="Trebuchet MS" pitchFamily="34" charset="0"/>
            </a:endParaRPr>
          </a:p>
        </p:txBody>
      </p:sp>
    </p:spTree>
    <p:extLst>
      <p:ext uri="{BB962C8B-B14F-4D97-AF65-F5344CB8AC3E}">
        <p14:creationId xmlns:p14="http://schemas.microsoft.com/office/powerpoint/2010/main" val="296926116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1548062"/>
            <a:ext cx="11178540" cy="4749867"/>
          </a:xfrm>
          <a:ln w="12700" cap="flat" algn="ctr">
            <a:solidFill>
              <a:srgbClr val="BE4A1D"/>
            </a:solidFill>
            <a:prstDash val="solid"/>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endParaRPr lang="en-US" sz="2800" b="1" i="1" u="sng" dirty="0">
              <a:solidFill>
                <a:schemeClr val="bg1"/>
              </a:solidFill>
            </a:endParaRPr>
          </a:p>
          <a:p>
            <a:r>
              <a:rPr lang="en-US" sz="2800" dirty="0">
                <a:solidFill>
                  <a:schemeClr val="bg1"/>
                </a:solidFill>
              </a:rPr>
              <a:t>“Like Harvard, Brandeis appears to have substantially impaired, if not eliminated, an accused student’s right to a fair and impartial process.  And it is not enough simply to say that such changes are appropriate because victims of sexual assault have not always achieved justice in the past.  Whether someone is a “victim” is a conclusion to be reached at the end of a fair process, not an assumption to be made at the beginning.  Each case must be decided on its own merits, according to its own facts.  If a college student is to be marked for life as a sexual predator, it is reasonable to require that he be provided a fair opportunity to defend himself and an impartial arbiter to make that decision.”</a:t>
            </a:r>
          </a:p>
          <a:p>
            <a:endParaRPr lang="en-US" sz="2800" dirty="0">
              <a:solidFill>
                <a:schemeClr val="bg1"/>
              </a:solidFill>
            </a:endParaRPr>
          </a:p>
          <a:p>
            <a:r>
              <a:rPr lang="en-US" sz="2800" dirty="0">
                <a:solidFill>
                  <a:schemeClr val="bg1"/>
                </a:solidFill>
              </a:rPr>
              <a:t>	- </a:t>
            </a:r>
            <a:r>
              <a:rPr lang="en-US" sz="2800" i="1" dirty="0">
                <a:solidFill>
                  <a:schemeClr val="bg1"/>
                </a:solidFill>
              </a:rPr>
              <a:t>Doe v Brandeis</a:t>
            </a:r>
            <a:r>
              <a:rPr lang="en-US" sz="2800" dirty="0">
                <a:solidFill>
                  <a:schemeClr val="bg1"/>
                </a:solidFill>
              </a:rPr>
              <a:t>, 177 F. Supp. 3d 561, 573 (D. Mass 2016).</a:t>
            </a:r>
          </a:p>
        </p:txBody>
      </p:sp>
      <p:sp>
        <p:nvSpPr>
          <p:cNvPr id="5" name="Rectangle 1">
            <a:extLst>
              <a:ext uri="{FF2B5EF4-FFF2-40B4-BE49-F238E27FC236}">
                <a16:creationId xmlns:a16="http://schemas.microsoft.com/office/drawing/2014/main" id="{D049412D-4BD6-43FD-B079-510A9F3D0582}"/>
              </a:ext>
            </a:extLst>
          </p:cNvPr>
          <p:cNvSpPr/>
          <p:nvPr/>
        </p:nvSpPr>
        <p:spPr>
          <a:xfrm>
            <a:off x="-83890" y="40625"/>
            <a:ext cx="12192000" cy="1352550"/>
          </a:xfrm>
          <a:prstGeom prst="rect">
            <a:avLst/>
          </a:prstGeom>
          <a:solidFill>
            <a:srgbClr val="BE4A1D"/>
          </a:solidFill>
          <a:ln w="12700" cap="flat" cmpd="sng">
            <a:noFill/>
            <a:prstDash val="solid"/>
            <a:miter lim="400000"/>
            <a:headEnd type="none" w="med" len="med"/>
            <a:tailEnd type="none" w="med" len="med"/>
          </a:ln>
        </p:spPr>
        <p:txBody>
          <a:bodyPr lIns="38100" tIns="38100" rIns="38100" bIns="38100" anchor="ctr"/>
          <a:lstStyle/>
          <a:p>
            <a:pPr algn="r"/>
            <a:endParaRPr lang="en-US" sz="3200">
              <a:solidFill>
                <a:srgbClr val="FFFFFF"/>
              </a:solidFill>
            </a:endParaRPr>
          </a:p>
        </p:txBody>
      </p:sp>
      <p:pic>
        <p:nvPicPr>
          <p:cNvPr id="6" name="Picture 2" descr="image3.png">
            <a:extLst>
              <a:ext uri="{FF2B5EF4-FFF2-40B4-BE49-F238E27FC236}">
                <a16:creationId xmlns:a16="http://schemas.microsoft.com/office/drawing/2014/main" id="{C935247B-A7D5-4693-BC86-47F1794A951D}"/>
              </a:ext>
            </a:extLst>
          </p:cNvPr>
          <p:cNvPicPr>
            <a:picLocks noChangeAspect="1"/>
          </p:cNvPicPr>
          <p:nvPr/>
        </p:nvPicPr>
        <p:blipFill>
          <a:blip r:embed="rId3"/>
          <a:stretch/>
        </p:blipFill>
        <p:spPr>
          <a:xfrm>
            <a:off x="469900" y="355601"/>
            <a:ext cx="1644650" cy="722598"/>
          </a:xfrm>
          <a:prstGeom prst="rect">
            <a:avLst/>
          </a:prstGeom>
          <a:noFill/>
          <a:ln w="12700" cap="flat" cmpd="sng">
            <a:noFill/>
            <a:prstDash val="solid"/>
            <a:miter lim="400000"/>
            <a:headEnd type="none" w="med" len="med"/>
            <a:tailEnd type="none" w="med" len="med"/>
          </a:ln>
        </p:spPr>
      </p:pic>
      <p:sp>
        <p:nvSpPr>
          <p:cNvPr id="2" name="Title 1"/>
          <p:cNvSpPr>
            <a:spLocks noGrp="1"/>
          </p:cNvSpPr>
          <p:nvPr>
            <p:ph type="title"/>
          </p:nvPr>
        </p:nvSpPr>
        <p:spPr>
          <a:xfrm>
            <a:off x="2114550" y="0"/>
            <a:ext cx="10077450" cy="1352550"/>
          </a:xfrm>
          <a:noFill/>
          <a:ln w="12700" cap="flat" algn="ctr">
            <a:noFill/>
            <a:prstDash val="solid"/>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r>
              <a:rPr lang="en-US" sz="4000"/>
              <a:t>	Fundamental Fairness: </a:t>
            </a:r>
            <a:r>
              <a:rPr lang="en-US" sz="4000" i="1"/>
              <a:t>Doe v Brandeis</a:t>
            </a:r>
          </a:p>
        </p:txBody>
      </p:sp>
      <p:sp>
        <p:nvSpPr>
          <p:cNvPr id="8" name="Slide Number Placeholder 7">
            <a:extLst>
              <a:ext uri="{FF2B5EF4-FFF2-40B4-BE49-F238E27FC236}">
                <a16:creationId xmlns:a16="http://schemas.microsoft.com/office/drawing/2014/main" id="{5205AFA1-0ED5-41DC-885C-1314EFBBD1CA}"/>
              </a:ext>
            </a:extLst>
          </p:cNvPr>
          <p:cNvSpPr>
            <a:spLocks noGrp="1"/>
          </p:cNvSpPr>
          <p:nvPr>
            <p:ph type="sldNum" sz="quarter" idx="12"/>
          </p:nvPr>
        </p:nvSpPr>
        <p:spPr/>
        <p:txBody>
          <a:bodyPr/>
          <a:lstStyle/>
          <a:p>
            <a:fld id="{A2B912D0-BC7E-41DE-B5A3-24CFDE99074A}" type="slidenum">
              <a:rPr lang="en-US" smtClean="0"/>
              <a:t>9</a:t>
            </a:fld>
            <a:endParaRPr lang="en-US" dirty="0"/>
          </a:p>
        </p:txBody>
      </p:sp>
    </p:spTree>
    <p:extLst>
      <p:ext uri="{BB962C8B-B14F-4D97-AF65-F5344CB8AC3E}">
        <p14:creationId xmlns:p14="http://schemas.microsoft.com/office/powerpoint/2010/main" val="31757234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1129</Words>
  <Application>Microsoft Office PowerPoint</Application>
  <PresentationFormat>Widescreen</PresentationFormat>
  <Paragraphs>129</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Times New Roman</vt:lpstr>
      <vt:lpstr>Trebuchet MS</vt:lpstr>
      <vt:lpstr>Wingdings 3</vt:lpstr>
      <vt:lpstr>Ion</vt:lpstr>
      <vt:lpstr>INTRO</vt:lpstr>
      <vt:lpstr>Patricia M. Hamill, Partner, Conrad O’Brien</vt:lpstr>
      <vt:lpstr>PowerPoint Presentation</vt:lpstr>
      <vt:lpstr>PowerPoint Presentation</vt:lpstr>
      <vt:lpstr>PowerPoint Presentation</vt:lpstr>
      <vt:lpstr>TRAUMA-INFORMED CARE</vt:lpstr>
      <vt:lpstr>TRAUMA-INFORMED CARE</vt:lpstr>
      <vt:lpstr>PowerPoint Presentation</vt:lpstr>
      <vt:lpstr> Fundamental Fairness: Doe v Brandeis</vt:lpstr>
      <vt:lpstr> Fundamental Fairness: Doe v Brandeis </vt:lpstr>
      <vt:lpstr> Fundamental Fairness: Doe v Brandeis </vt:lpstr>
      <vt:lpstr> Courts Reject Trauma Informed &amp;  Believe the Victim Policies </vt:lpstr>
      <vt:lpstr> Challenges to Victim Centered Techniques &amp;  Trauma Informed Theories</vt:lpstr>
      <vt:lpstr>     Challenges to Victim Centered Techniques &amp;   Trauma Informed Theories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Dunn, Laura</dc:creator>
  <cp:lastModifiedBy>Jonathon T. Trujillo</cp:lastModifiedBy>
  <cp:revision>91</cp:revision>
  <dcterms:created xsi:type="dcterms:W3CDTF">2019-03-04T20:01:36Z</dcterms:created>
  <dcterms:modified xsi:type="dcterms:W3CDTF">2019-03-08T18:41:00Z</dcterms:modified>
</cp:coreProperties>
</file>